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4690" r:id="rId5"/>
    <p:sldId id="4739" r:id="rId6"/>
    <p:sldId id="4789" r:id="rId7"/>
    <p:sldId id="4788" r:id="rId8"/>
    <p:sldId id="4740" r:id="rId9"/>
    <p:sldId id="4748" r:id="rId10"/>
    <p:sldId id="4749" r:id="rId11"/>
    <p:sldId id="4787" r:id="rId12"/>
    <p:sldId id="4750" r:id="rId13"/>
    <p:sldId id="4751" r:id="rId14"/>
    <p:sldId id="4763" r:id="rId15"/>
    <p:sldId id="4764" r:id="rId16"/>
    <p:sldId id="4752" r:id="rId17"/>
    <p:sldId id="4753" r:id="rId18"/>
    <p:sldId id="4754" r:id="rId19"/>
    <p:sldId id="4767" r:id="rId20"/>
    <p:sldId id="4768" r:id="rId21"/>
    <p:sldId id="4769" r:id="rId22"/>
    <p:sldId id="4770" r:id="rId23"/>
    <p:sldId id="4775" r:id="rId24"/>
    <p:sldId id="4776" r:id="rId25"/>
    <p:sldId id="4777" r:id="rId26"/>
    <p:sldId id="4778" r:id="rId27"/>
    <p:sldId id="4779" r:id="rId28"/>
    <p:sldId id="4780" r:id="rId29"/>
    <p:sldId id="4781" r:id="rId30"/>
    <p:sldId id="4782" r:id="rId31"/>
    <p:sldId id="4783" r:id="rId32"/>
    <p:sldId id="4784" r:id="rId33"/>
    <p:sldId id="4785" r:id="rId34"/>
    <p:sldId id="4817" r:id="rId35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妍洁" initials="王妍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B15"/>
    <a:srgbClr val="D02F35"/>
    <a:srgbClr val="CD858A"/>
    <a:srgbClr val="8BA8DB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36"/>
      </p:cViewPr>
      <p:guideLst>
        <p:guide orient="horz" pos="2160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73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这门课的目的</a:t>
            </a:r>
            <a:r>
              <a:rPr lang="zh-CN" altLang="en-US"/>
              <a:t>是什么？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>
                <a:latin typeface="Calibri" panose="020F0502020204030204" charset="0"/>
                <a:ea typeface="等线" panose="02010600030101010101" charset="-122"/>
                <a:cs typeface="+mn-cs"/>
              </a:rPr>
            </a:fld>
            <a:endParaRPr lang="en-US" altLang="zh-CN" strike="noStrike" noProof="1">
              <a:ea typeface="等线" panose="02010600030101010101" charset="-122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圆: 空心 11"/>
          <p:cNvSpPr/>
          <p:nvPr userDrawn="1"/>
        </p:nvSpPr>
        <p:spPr>
          <a:xfrm>
            <a:off x="11604170" y="6385918"/>
            <a:ext cx="1248229" cy="1248229"/>
          </a:xfrm>
          <a:prstGeom prst="donut">
            <a:avLst>
              <a:gd name="adj" fmla="val 21798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tags" Target="../tags/tag2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2" Type="http://schemas.openxmlformats.org/officeDocument/2006/relationships/image" Target="../media/image45.png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tags" Target="../tags/tag49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2.xml"/><Relationship Id="rId2" Type="http://schemas.openxmlformats.org/officeDocument/2006/relationships/image" Target="../media/image48.png"/><Relationship Id="rId1" Type="http://schemas.openxmlformats.org/officeDocument/2006/relationships/tags" Target="../tags/tag5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tags" Target="../tags/tag5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Relationship Id="rId3" Type="http://schemas.openxmlformats.org/officeDocument/2006/relationships/image" Target="../media/image5.jpeg"/><Relationship Id="rId2" Type="http://schemas.openxmlformats.org/officeDocument/2006/relationships/image" Target="../media/image49.png"/><Relationship Id="rId1" Type="http://schemas.openxmlformats.org/officeDocument/2006/relationships/tags" Target="../tags/tag55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.jpeg"/><Relationship Id="rId1" Type="http://schemas.openxmlformats.org/officeDocument/2006/relationships/tags" Target="../tags/tag57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0.xml"/><Relationship Id="rId4" Type="http://schemas.openxmlformats.org/officeDocument/2006/relationships/image" Target="../media/image30.png"/><Relationship Id="rId3" Type="http://schemas.openxmlformats.org/officeDocument/2006/relationships/image" Target="../media/image28.jpeg"/><Relationship Id="rId2" Type="http://schemas.openxmlformats.org/officeDocument/2006/relationships/image" Target="../media/image12.jpeg"/><Relationship Id="rId1" Type="http://schemas.openxmlformats.org/officeDocument/2006/relationships/tags" Target="../tags/tag59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pn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6" Type="http://schemas.openxmlformats.org/officeDocument/2006/relationships/notesSlide" Target="../notesSlides/notesSlide3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5.xml"/><Relationship Id="rId33" Type="http://schemas.openxmlformats.org/officeDocument/2006/relationships/image" Target="../media/image33.png"/><Relationship Id="rId32" Type="http://schemas.openxmlformats.org/officeDocument/2006/relationships/image" Target="../media/image32.jpeg"/><Relationship Id="rId31" Type="http://schemas.openxmlformats.org/officeDocument/2006/relationships/image" Target="../media/image31.jpe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jpeg"/><Relationship Id="rId28" Type="http://schemas.openxmlformats.org/officeDocument/2006/relationships/image" Target="../media/image28.jpe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png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52.png"/><Relationship Id="rId1" Type="http://schemas.openxmlformats.org/officeDocument/2006/relationships/tags" Target="../tags/tag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8.xml"/><Relationship Id="rId5" Type="http://schemas.openxmlformats.org/officeDocument/2006/relationships/image" Target="../media/image34.png"/><Relationship Id="rId4" Type="http://schemas.openxmlformats.org/officeDocument/2006/relationships/tags" Target="../tags/tag7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.xml"/><Relationship Id="rId5" Type="http://schemas.openxmlformats.org/officeDocument/2006/relationships/image" Target="../media/image35.png"/><Relationship Id="rId4" Type="http://schemas.openxmlformats.org/officeDocument/2006/relationships/tags" Target="../tags/tag10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.xml"/><Relationship Id="rId5" Type="http://schemas.openxmlformats.org/officeDocument/2006/relationships/image" Target="../media/image37.png"/><Relationship Id="rId4" Type="http://schemas.openxmlformats.org/officeDocument/2006/relationships/tags" Target="../tags/tag19.xml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9712960" y="-2204720"/>
            <a:ext cx="11268075" cy="11268075"/>
          </a:xfrm>
          <a:prstGeom prst="ellipse">
            <a:avLst/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: 空心 9"/>
          <p:cNvSpPr/>
          <p:nvPr/>
        </p:nvSpPr>
        <p:spPr>
          <a:xfrm>
            <a:off x="571500" y="6216650"/>
            <a:ext cx="1282700" cy="1282700"/>
          </a:xfrm>
          <a:prstGeom prst="donut">
            <a:avLst>
              <a:gd name="adj" fmla="val 17079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533368" y="-314812"/>
            <a:ext cx="584775" cy="5847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4036" y="2450322"/>
            <a:ext cx="8754538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汇编语言</a:t>
            </a:r>
            <a:endParaRPr lang="zh-CN" altLang="en-US" sz="4800" b="1" spc="3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计算机组成摘要（</a:t>
            </a:r>
            <a:r>
              <a:rPr lang="en-US" altLang="zh-CN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4</a:t>
            </a:r>
            <a:r>
              <a:rPr lang="zh-CN" altLang="en-US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学时）</a:t>
            </a:r>
            <a:endParaRPr lang="zh-CN" altLang="en-US" sz="3200" b="1" spc="3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1966595" y="4857750"/>
            <a:ext cx="2438400" cy="405130"/>
          </a:xfrm>
          <a:prstGeom prst="roundRect">
            <a:avLst>
              <a:gd name="adj" fmla="val 50000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主讲人</a:t>
            </a:r>
            <a:r>
              <a:rPr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zh-CN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潘润宇</a:t>
            </a:r>
            <a:endParaRPr lang="zh-CN" sz="2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4633595" y="4857750"/>
            <a:ext cx="3055620" cy="40513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时间：</a:t>
            </a:r>
            <a:r>
              <a:rPr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202</a:t>
            </a: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年</a:t>
            </a:r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秋季</a:t>
            </a:r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学期</a:t>
            </a:r>
            <a:endParaRPr lang="zh-CN" altLang="en-US" sz="2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276860" y="429895"/>
            <a:ext cx="3893820" cy="102870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2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5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7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6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8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8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sp>
        <p:nvSpPr>
          <p:cNvPr id="57" name="文本框 56"/>
          <p:cNvSpPr txBox="1"/>
          <p:nvPr/>
        </p:nvSpPr>
        <p:spPr>
          <a:xfrm>
            <a:off x="1367155" y="4196715"/>
            <a:ext cx="6668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>
                <a:solidFill>
                  <a:srgbClr val="9C0B15"/>
                </a:solidFill>
                <a:latin typeface="华文楷体" panose="02010600040101010101" charset="-122"/>
                <a:ea typeface="华文楷体" panose="02010600040101010101" charset="-122"/>
              </a:rPr>
              <a:t>千载文脉凝风骨，根植山大盛芳华</a:t>
            </a:r>
            <a:endParaRPr lang="zh-CN" altLang="en-US" b="1">
              <a:solidFill>
                <a:srgbClr val="9C0B15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5454" t="16281" r="18136" b="20815"/>
          <a:stretch>
            <a:fillRect/>
          </a:stretch>
        </p:blipFill>
        <p:spPr>
          <a:xfrm>
            <a:off x="7983855" y="0"/>
            <a:ext cx="1918335" cy="1744345"/>
          </a:xfrm>
          <a:prstGeom prst="ellipse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" y="2135505"/>
            <a:ext cx="10020300" cy="43097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46380" y="676910"/>
            <a:ext cx="789876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9C0B15"/>
                </a:solidFill>
              </a:rPr>
              <a:t>频率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存储器接口的操作时钟频率，类似CPU的主频。</a:t>
            </a:r>
            <a:endParaRPr lang="zh-CN" altLang="en-US" sz="2000" b="1">
              <a:solidFill>
                <a:srgbClr val="9C0B15"/>
              </a:solidFill>
            </a:endParaRPr>
          </a:p>
          <a:p>
            <a:r>
              <a:rPr lang="zh-CN" altLang="en-US" sz="2000" b="1">
                <a:solidFill>
                  <a:srgbClr val="9C0B15"/>
                </a:solidFill>
              </a:rPr>
              <a:t>延迟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>
                <a:sym typeface="+mn-ea"/>
              </a:rPr>
              <a:t>存储器从发出访问请求到返回数据的</a:t>
            </a:r>
            <a:r>
              <a:rPr lang="zh-CN" altLang="en-US" sz="2000">
                <a:sym typeface="+mn-ea"/>
              </a:rPr>
              <a:t>时延。</a:t>
            </a:r>
            <a:endParaRPr lang="zh-CN" altLang="en-US" sz="2000">
              <a:ea typeface="等线" panose="02010600030101010101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容量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存储器可存储的</a:t>
            </a:r>
            <a:r>
              <a:rPr lang="zh-CN" altLang="en-US" sz="2000">
                <a:sym typeface="+mn-ea"/>
              </a:rPr>
              <a:t>二进制位</a:t>
            </a:r>
            <a:r>
              <a:rPr lang="zh-CN" altLang="en-US" sz="2000">
                <a:sym typeface="+mn-ea"/>
              </a:rPr>
              <a:t>数。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ea typeface="等线" panose="02010600030101010101" charset="-122"/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</a:rPr>
              <a:t>易失性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存储器失去电源后是否</a:t>
            </a:r>
            <a:r>
              <a:rPr lang="zh-CN" altLang="en-US" sz="2000"/>
              <a:t>丢失内容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50845" y="180340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存储器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653155" y="2640965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/>
              <a:t>512Mb x 16 DDR4 SDRAM</a:t>
            </a:r>
            <a:endParaRPr lang="en-US" altLang="zh-CN" sz="2000"/>
          </a:p>
        </p:txBody>
      </p:sp>
      <p:sp>
        <p:nvSpPr>
          <p:cNvPr id="9" name="文本框 8"/>
          <p:cNvSpPr txBox="1"/>
          <p:nvPr/>
        </p:nvSpPr>
        <p:spPr>
          <a:xfrm>
            <a:off x="246380" y="6327140"/>
            <a:ext cx="7898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9C0B15"/>
                </a:solidFill>
              </a:rPr>
              <a:t>用途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可用来存放程序、数据</a:t>
            </a:r>
            <a:r>
              <a:rPr lang="zh-CN" altLang="en-US" sz="2000"/>
              <a:t>等。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圆角矩形 78"/>
          <p:cNvSpPr/>
          <p:nvPr/>
        </p:nvSpPr>
        <p:spPr>
          <a:xfrm>
            <a:off x="2762250" y="5109210"/>
            <a:ext cx="1235075" cy="1362075"/>
          </a:xfrm>
          <a:prstGeom prst="round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50845" y="180340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存储器</a:t>
            </a:r>
            <a:r>
              <a:rPr lang="zh-CN" altLang="en-US" sz="2000" b="1">
                <a:solidFill>
                  <a:srgbClr val="9C0B15"/>
                </a:solidFill>
              </a:rPr>
              <a:t>层次组织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54635" y="676910"/>
          <a:ext cx="9277985" cy="2804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4910"/>
                <a:gridCol w="1493520"/>
                <a:gridCol w="1108710"/>
                <a:gridCol w="1149985"/>
                <a:gridCol w="1229995"/>
                <a:gridCol w="1353850"/>
                <a:gridCol w="1757015"/>
              </a:tblGrid>
              <a:tr h="467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存储器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原理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速度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功耗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易失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性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价格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用途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SRAM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触发器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最快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极高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易失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极贵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缓存，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便笺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DRAM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电容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快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高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易失</a:t>
                      </a:r>
                      <a:endParaRPr lang="en-US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主存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Flash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电荷注入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较快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低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非易失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较贵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外存，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高速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磁盘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磁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化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慢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低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非易失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便宜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外存，近线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磁带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磁化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极慢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极低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非易失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极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便宜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外存，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归档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左右箭头 8"/>
          <p:cNvSpPr/>
          <p:nvPr/>
        </p:nvSpPr>
        <p:spPr>
          <a:xfrm>
            <a:off x="1757680" y="4448175"/>
            <a:ext cx="1109345" cy="485775"/>
          </a:xfrm>
          <a:prstGeom prst="left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94970" y="4426585"/>
            <a:ext cx="1371600" cy="1985645"/>
          </a:xfrm>
          <a:prstGeom prst="round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49910" y="5558155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缓存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9910" y="456565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微处理器</a:t>
            </a:r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867025" y="4446270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主存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757680" y="4133215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高速总线</a:t>
            </a:r>
            <a:endParaRPr lang="zh-CN" altLang="en-US"/>
          </a:p>
        </p:txBody>
      </p:sp>
      <p:sp>
        <p:nvSpPr>
          <p:cNvPr id="28" name="左右箭头 27"/>
          <p:cNvSpPr/>
          <p:nvPr/>
        </p:nvSpPr>
        <p:spPr>
          <a:xfrm>
            <a:off x="1773555" y="5175885"/>
            <a:ext cx="1109345" cy="485775"/>
          </a:xfrm>
          <a:prstGeom prst="left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778000" y="487680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低速总线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878455" y="5175885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近线</a:t>
            </a:r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2867025" y="5924550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归档</a:t>
            </a:r>
            <a:endParaRPr lang="zh-CN" altLang="en-US"/>
          </a:p>
        </p:txBody>
      </p:sp>
      <p:sp>
        <p:nvSpPr>
          <p:cNvPr id="63" name="左右箭头 62"/>
          <p:cNvSpPr/>
          <p:nvPr/>
        </p:nvSpPr>
        <p:spPr>
          <a:xfrm>
            <a:off x="1769110" y="5926455"/>
            <a:ext cx="1109345" cy="485775"/>
          </a:xfrm>
          <a:prstGeom prst="left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1988820" y="5661660"/>
            <a:ext cx="67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网络</a:t>
            </a:r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4472940" y="4275773"/>
            <a:ext cx="7924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缓存</a:t>
            </a:r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5895340" y="4275773"/>
            <a:ext cx="7924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主存</a:t>
            </a:r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7317740" y="4275773"/>
            <a:ext cx="7924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近线</a:t>
            </a:r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8740140" y="4275773"/>
            <a:ext cx="7924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归档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390525" y="3577590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物理</a:t>
            </a:r>
            <a:r>
              <a:rPr lang="zh-CN" altLang="en-US" sz="2000" b="1">
                <a:solidFill>
                  <a:srgbClr val="9C0B15"/>
                </a:solidFill>
              </a:rPr>
              <a:t>连接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099685" y="3573145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逻辑关系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71" name="左右箭头 70"/>
          <p:cNvSpPr/>
          <p:nvPr/>
        </p:nvSpPr>
        <p:spPr>
          <a:xfrm>
            <a:off x="5296535" y="4276725"/>
            <a:ext cx="567690" cy="485775"/>
          </a:xfrm>
          <a:prstGeom prst="left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左右箭头 71"/>
          <p:cNvSpPr/>
          <p:nvPr/>
        </p:nvSpPr>
        <p:spPr>
          <a:xfrm>
            <a:off x="6718935" y="4276725"/>
            <a:ext cx="567690" cy="485775"/>
          </a:xfrm>
          <a:prstGeom prst="left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左右箭头 72"/>
          <p:cNvSpPr/>
          <p:nvPr/>
        </p:nvSpPr>
        <p:spPr>
          <a:xfrm>
            <a:off x="8141335" y="4276725"/>
            <a:ext cx="567690" cy="485775"/>
          </a:xfrm>
          <a:prstGeom prst="left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4319270" y="4766310"/>
            <a:ext cx="54603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9C0B15"/>
                </a:solidFill>
              </a:rPr>
              <a:t>时空局部性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程序有时空局部性，也即总是		在某个时间段集中访问同一段</a:t>
            </a:r>
            <a:r>
              <a:rPr lang="en-US" altLang="zh-CN" sz="2000"/>
              <a:t>		</a:t>
            </a:r>
            <a:r>
              <a:rPr lang="zh-CN" altLang="en-US" sz="2000"/>
              <a:t>存储空间。</a:t>
            </a:r>
            <a:endParaRPr lang="zh-CN" altLang="en-US" sz="2000" b="1">
              <a:solidFill>
                <a:srgbClr val="9C0B15"/>
              </a:solidFill>
            </a:endParaRPr>
          </a:p>
          <a:p>
            <a:r>
              <a:rPr lang="zh-CN" altLang="en-US" sz="2000" b="1">
                <a:solidFill>
                  <a:srgbClr val="9C0B15"/>
                </a:solidFill>
              </a:rPr>
              <a:t>梯次配置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快、贵、热的存储器少配置，</a:t>
            </a:r>
            <a:r>
              <a:rPr lang="en-US" altLang="zh-CN" sz="2000"/>
              <a:t>		</a:t>
            </a:r>
            <a:r>
              <a:rPr lang="zh-CN" altLang="en-US" sz="2000"/>
              <a:t>慢、便宜、低功耗的多配置，</a:t>
            </a:r>
            <a:r>
              <a:rPr lang="en-US" altLang="zh-CN" sz="2000"/>
              <a:t>		</a:t>
            </a:r>
            <a:r>
              <a:rPr lang="zh-CN" altLang="en-US" sz="2000"/>
              <a:t>前者可做后者</a:t>
            </a:r>
            <a:r>
              <a:rPr lang="zh-CN" altLang="en-US" sz="2000"/>
              <a:t>缓存。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226050" y="3890645"/>
            <a:ext cx="708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MESI</a:t>
            </a:r>
            <a:endParaRPr lang="en-US" altLang="zh-CN"/>
          </a:p>
        </p:txBody>
      </p:sp>
      <p:sp>
        <p:nvSpPr>
          <p:cNvPr id="76" name="文本框 75"/>
          <p:cNvSpPr txBox="1"/>
          <p:nvPr/>
        </p:nvSpPr>
        <p:spPr>
          <a:xfrm>
            <a:off x="6688455" y="3890645"/>
            <a:ext cx="72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Swap</a:t>
            </a:r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8036560" y="3890645"/>
            <a:ext cx="777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DB</a:t>
            </a:r>
            <a:r>
              <a:rPr lang="en-US" altLang="zh-CN"/>
              <a:t>MS</a:t>
            </a:r>
            <a:endParaRPr lang="en-US" altLang="zh-CN"/>
          </a:p>
        </p:txBody>
      </p:sp>
      <p:cxnSp>
        <p:nvCxnSpPr>
          <p:cNvPr id="78" name="直接连接符 77"/>
          <p:cNvCxnSpPr/>
          <p:nvPr/>
        </p:nvCxnSpPr>
        <p:spPr>
          <a:xfrm>
            <a:off x="4203065" y="3577590"/>
            <a:ext cx="7620" cy="3032760"/>
          </a:xfrm>
          <a:prstGeom prst="line">
            <a:avLst/>
          </a:prstGeom>
          <a:ln w="28575" cmpd="sng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3076575" y="5605780"/>
            <a:ext cx="739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外</a:t>
            </a:r>
            <a:r>
              <a:rPr lang="zh-CN" altLang="en-US"/>
              <a:t>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9400" y="109855"/>
            <a:ext cx="922845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数据在存储器中的</a:t>
            </a:r>
            <a:r>
              <a:rPr lang="zh-CN" altLang="en-US" sz="2000" b="1">
                <a:solidFill>
                  <a:srgbClr val="9C0B15"/>
                </a:solidFill>
              </a:rPr>
              <a:t>表示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地址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/>
              <a:t>存储器的每个单元有唯一</a:t>
            </a:r>
            <a:r>
              <a:rPr lang="zh-CN" altLang="en-US" sz="2000">
                <a:sym typeface="+mn-ea"/>
              </a:rPr>
              <a:t>2进制数</a:t>
            </a:r>
            <a:r>
              <a:rPr lang="zh-CN" altLang="en-US" sz="2000"/>
              <a:t>编址，起始地址为0，依次递增。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一般而言，一个存储单元就是一个字节。（例外：位、字）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单字节值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按地址从小到大存储，每个地址存储一个值。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多字节值</a:t>
            </a:r>
            <a:r>
              <a:rPr lang="en-US" altLang="zh-CN" sz="2000"/>
              <a:t>	</a:t>
            </a:r>
            <a:r>
              <a:rPr lang="zh-CN" altLang="en-US" sz="2000"/>
              <a:t>有两种存储方法，一种叫做大端字节序，高位存储在低地址，一</a:t>
            </a:r>
            <a:r>
              <a:rPr lang="en-US" altLang="zh-CN" sz="2000"/>
              <a:t>		</a:t>
            </a:r>
            <a:r>
              <a:rPr lang="zh-CN" altLang="en-US" sz="2000"/>
              <a:t>种叫做小端字节序，低位存储在低地址。多字节值的存储地址被</a:t>
            </a:r>
            <a:r>
              <a:rPr lang="en-US" altLang="zh-CN" sz="2000"/>
              <a:t>		</a:t>
            </a:r>
            <a:r>
              <a:rPr lang="zh-CN" altLang="en-US" sz="2000"/>
              <a:t>认为是其占用的</a:t>
            </a:r>
            <a:r>
              <a:rPr lang="zh-CN" altLang="en-US" sz="2000">
                <a:solidFill>
                  <a:srgbClr val="9C0B15"/>
                </a:solidFill>
              </a:rPr>
              <a:t>地址最低的存储单元</a:t>
            </a:r>
            <a:r>
              <a:rPr lang="zh-CN" altLang="en-US" sz="2000"/>
              <a:t>的地址。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/>
              <a:t>		</a:t>
            </a:r>
            <a:r>
              <a:rPr lang="zh-CN" altLang="en-US" sz="2000"/>
              <a:t>小端字节序在逻辑上更顺畅，大端字节序人</a:t>
            </a:r>
            <a:r>
              <a:rPr lang="zh-CN" altLang="en-US" sz="2000"/>
              <a:t>阅读更方便。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/>
              <a:t>		</a:t>
            </a:r>
            <a:r>
              <a:rPr lang="zh-CN" altLang="en-US" sz="2000">
                <a:solidFill>
                  <a:srgbClr val="9C0B15"/>
                </a:solidFill>
              </a:rPr>
              <a:t>小端字节序是主流选择。</a:t>
            </a:r>
            <a:r>
              <a:rPr lang="en-US" altLang="zh-CN" sz="2000">
                <a:solidFill>
                  <a:srgbClr val="9C0B15"/>
                </a:solidFill>
              </a:rPr>
              <a:t>8086</a:t>
            </a:r>
            <a:r>
              <a:rPr lang="zh-CN" altLang="en-US" sz="2000">
                <a:solidFill>
                  <a:srgbClr val="9C0B15"/>
                </a:solidFill>
              </a:rPr>
              <a:t>是小端字节序。</a:t>
            </a:r>
            <a:endParaRPr lang="zh-CN" altLang="en-US" sz="2000">
              <a:solidFill>
                <a:srgbClr val="9C0B15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97735" y="617474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0x3593</a:t>
            </a:r>
            <a:endParaRPr lang="en-US" altLang="zh-CN"/>
          </a:p>
        </p:txBody>
      </p:sp>
      <p:sp>
        <p:nvSpPr>
          <p:cNvPr id="25" name="圆角矩形 24"/>
          <p:cNvSpPr/>
          <p:nvPr/>
        </p:nvSpPr>
        <p:spPr>
          <a:xfrm>
            <a:off x="4164330" y="4137660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x78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6009640" y="856742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高速总线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4164330" y="4796790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x56</a:t>
            </a:r>
            <a:endParaRPr lang="en-US" altLang="zh-CN"/>
          </a:p>
        </p:txBody>
      </p:sp>
      <p:sp>
        <p:nvSpPr>
          <p:cNvPr id="62" name="圆角矩形 61"/>
          <p:cNvSpPr/>
          <p:nvPr/>
        </p:nvSpPr>
        <p:spPr>
          <a:xfrm>
            <a:off x="4152900" y="5455920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x34</a:t>
            </a:r>
            <a:endParaRPr lang="en-US" altLang="zh-CN"/>
          </a:p>
        </p:txBody>
      </p:sp>
      <p:sp>
        <p:nvSpPr>
          <p:cNvPr id="64" name="文本框 63"/>
          <p:cNvSpPr txBox="1"/>
          <p:nvPr/>
        </p:nvSpPr>
        <p:spPr>
          <a:xfrm>
            <a:off x="943610" y="4966970"/>
            <a:ext cx="679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地址</a:t>
            </a:r>
            <a:r>
              <a:rPr lang="zh-CN" altLang="en-US"/>
              <a:t>增加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1885950" y="3568065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小端字节序（</a:t>
            </a:r>
            <a:r>
              <a:rPr lang="en-US" altLang="zh-CN" sz="2000" b="1">
                <a:solidFill>
                  <a:srgbClr val="9C0B15"/>
                </a:solidFill>
              </a:rPr>
              <a:t>8086</a:t>
            </a:r>
            <a:r>
              <a:rPr lang="zh-CN" altLang="en-US" sz="2000" b="1">
                <a:solidFill>
                  <a:srgbClr val="9C0B15"/>
                </a:solidFill>
              </a:rPr>
              <a:t>）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785485" y="3568065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大端字节序（</a:t>
            </a:r>
            <a:r>
              <a:rPr lang="en-US" altLang="zh-CN" sz="2000" b="1">
                <a:solidFill>
                  <a:srgbClr val="9C0B15"/>
                </a:solidFill>
              </a:rPr>
              <a:t>MIPS</a:t>
            </a:r>
            <a:r>
              <a:rPr lang="zh-CN" altLang="en-US" sz="2000" b="1">
                <a:solidFill>
                  <a:srgbClr val="9C0B15"/>
                </a:solidFill>
              </a:rPr>
              <a:t>）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5746750" y="3579495"/>
            <a:ext cx="7620" cy="3032760"/>
          </a:xfrm>
          <a:prstGeom prst="line">
            <a:avLst/>
          </a:prstGeom>
          <a:ln w="28575" cmpd="sng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4164330" y="6115050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x12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197735" y="5541645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0x3592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197735" y="485648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0x3591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2197735" y="419735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0x3590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101080" y="617474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0x3593</a:t>
            </a:r>
            <a:endParaRPr lang="en-US" altLang="zh-CN"/>
          </a:p>
        </p:txBody>
      </p:sp>
      <p:sp>
        <p:nvSpPr>
          <p:cNvPr id="82" name="圆角矩形 81"/>
          <p:cNvSpPr/>
          <p:nvPr/>
        </p:nvSpPr>
        <p:spPr>
          <a:xfrm>
            <a:off x="8067675" y="4137660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x12</a:t>
            </a:r>
            <a:endParaRPr lang="en-US" altLang="zh-CN"/>
          </a:p>
        </p:txBody>
      </p:sp>
      <p:sp>
        <p:nvSpPr>
          <p:cNvPr id="83" name="圆角矩形 82"/>
          <p:cNvSpPr/>
          <p:nvPr/>
        </p:nvSpPr>
        <p:spPr>
          <a:xfrm>
            <a:off x="8067675" y="4796790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x34</a:t>
            </a:r>
            <a:endParaRPr lang="en-US" altLang="zh-CN"/>
          </a:p>
        </p:txBody>
      </p:sp>
      <p:sp>
        <p:nvSpPr>
          <p:cNvPr id="84" name="圆角矩形 83"/>
          <p:cNvSpPr/>
          <p:nvPr/>
        </p:nvSpPr>
        <p:spPr>
          <a:xfrm>
            <a:off x="8056245" y="5455920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x56</a:t>
            </a:r>
            <a:endParaRPr lang="en-US" altLang="zh-CN"/>
          </a:p>
        </p:txBody>
      </p:sp>
      <p:sp>
        <p:nvSpPr>
          <p:cNvPr id="85" name="圆角矩形 84"/>
          <p:cNvSpPr/>
          <p:nvPr/>
        </p:nvSpPr>
        <p:spPr>
          <a:xfrm>
            <a:off x="8067675" y="6115050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x78</a:t>
            </a:r>
            <a:endParaRPr lang="en-US" altLang="zh-CN"/>
          </a:p>
        </p:txBody>
      </p:sp>
      <p:sp>
        <p:nvSpPr>
          <p:cNvPr id="86" name="文本框 85"/>
          <p:cNvSpPr txBox="1"/>
          <p:nvPr/>
        </p:nvSpPr>
        <p:spPr>
          <a:xfrm>
            <a:off x="6101080" y="5541645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0x3592</a:t>
            </a:r>
            <a:endParaRPr lang="en-US" altLang="zh-CN"/>
          </a:p>
        </p:txBody>
      </p:sp>
      <p:sp>
        <p:nvSpPr>
          <p:cNvPr id="87" name="文本框 86"/>
          <p:cNvSpPr txBox="1"/>
          <p:nvPr/>
        </p:nvSpPr>
        <p:spPr>
          <a:xfrm>
            <a:off x="6101080" y="485648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0x3591</a:t>
            </a:r>
            <a:endParaRPr lang="en-US" altLang="zh-CN"/>
          </a:p>
        </p:txBody>
      </p:sp>
      <p:sp>
        <p:nvSpPr>
          <p:cNvPr id="88" name="文本框 87"/>
          <p:cNvSpPr txBox="1"/>
          <p:nvPr/>
        </p:nvSpPr>
        <p:spPr>
          <a:xfrm>
            <a:off x="6101080" y="419735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0x3590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9" name="下箭头 88"/>
          <p:cNvSpPr/>
          <p:nvPr/>
        </p:nvSpPr>
        <p:spPr>
          <a:xfrm>
            <a:off x="1530985" y="3967480"/>
            <a:ext cx="447675" cy="2644775"/>
          </a:xfrm>
          <a:prstGeom prst="downArrow">
            <a:avLst>
              <a:gd name="adj1" fmla="val 50000"/>
              <a:gd name="adj2" fmla="val 72991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" y="2082165"/>
            <a:ext cx="5343525" cy="2543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0" y="2134870"/>
            <a:ext cx="2847975" cy="2438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46380" y="676910"/>
            <a:ext cx="933577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外部设备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输入输出设备也叫外部设备，可以实现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人机交互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机间通讯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/>
              <a:t>		</a:t>
            </a:r>
            <a:r>
              <a:rPr lang="zh-CN" altLang="en-US" sz="2000"/>
              <a:t>如</a:t>
            </a:r>
            <a:r>
              <a:rPr lang="zh-CN" altLang="en-US" sz="2000">
                <a:sym typeface="+mn-ea"/>
              </a:rPr>
              <a:t>键盘、鼠标、显示器、网卡等。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外设接口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外部设备和计算机通信的接口，其实现包括三个寄存器：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/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数据寄存器</a:t>
            </a:r>
            <a:r>
              <a:rPr lang="zh-CN" altLang="en-US" sz="2000">
                <a:sym typeface="+mn-ea"/>
              </a:rPr>
              <a:t>	存放外设和主机间传送的数据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状态寄存器</a:t>
            </a:r>
            <a:r>
              <a:rPr lang="zh-CN" altLang="en-US" sz="2000">
                <a:sym typeface="+mn-ea"/>
              </a:rPr>
              <a:t>	保存外设或接口的状态信息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命令寄存器</a:t>
            </a:r>
            <a:r>
              <a:rPr lang="zh-CN" altLang="en-US" sz="2000">
                <a:sym typeface="+mn-ea"/>
              </a:rPr>
              <a:t>	保存CPU发给外设或接口的控制命令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信息交换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外设和主机交互</a:t>
            </a:r>
            <a:r>
              <a:rPr lang="zh-CN" altLang="en-US" sz="2000">
                <a:sym typeface="+mn-ea"/>
              </a:rPr>
              <a:t>包括四种主要方式：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直接交换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外设总是准备好接受或发送数据，</a:t>
            </a:r>
            <a:r>
              <a:rPr lang="zh-CN" altLang="en-US" sz="2000">
                <a:sym typeface="+mn-ea"/>
              </a:rPr>
              <a:t>主机直接</a:t>
            </a:r>
            <a:r>
              <a:rPr lang="zh-CN" altLang="en-US" sz="2000">
                <a:sym typeface="+mn-ea"/>
              </a:rPr>
              <a:t>读写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查询（轮询）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在读写前查询外设是否准备好，主机再</a:t>
            </a:r>
            <a:r>
              <a:rPr lang="zh-CN" altLang="en-US" sz="2000">
                <a:sym typeface="+mn-ea"/>
              </a:rPr>
              <a:t>读写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中断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外设通过中断主动通知主机准备好，主机再</a:t>
            </a:r>
            <a:r>
              <a:rPr lang="zh-CN" altLang="en-US" sz="2000">
                <a:sym typeface="+mn-ea"/>
              </a:rPr>
              <a:t>读写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成组传送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由</a:t>
            </a:r>
            <a:r>
              <a:rPr lang="en-US" altLang="zh-CN" sz="2000">
                <a:sym typeface="+mn-ea"/>
              </a:rPr>
              <a:t>DMA</a:t>
            </a:r>
            <a:r>
              <a:rPr lang="zh-CN" altLang="en-US" sz="2000">
                <a:sym typeface="+mn-ea"/>
              </a:rPr>
              <a:t>控制器读写设备，</a:t>
            </a:r>
            <a:r>
              <a:rPr lang="en-US" altLang="zh-CN" sz="2000">
                <a:sym typeface="+mn-ea"/>
              </a:rPr>
              <a:t>CPU</a:t>
            </a:r>
            <a:r>
              <a:rPr lang="zh-CN" altLang="en-US" sz="2000">
                <a:sym typeface="+mn-ea"/>
              </a:rPr>
              <a:t>不干涉，性能</a:t>
            </a:r>
            <a:r>
              <a:rPr lang="zh-CN" altLang="en-US" sz="2000">
                <a:sym typeface="+mn-ea"/>
              </a:rPr>
              <a:t>最高。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四种方式使用都很普遍，其中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中断相对而言是主流方式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	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8086访问外设</a:t>
            </a:r>
            <a:r>
              <a:rPr lang="en-US" altLang="zh-CN" sz="2000">
                <a:sym typeface="+mn-ea"/>
              </a:rPr>
              <a:t>	8086</a:t>
            </a:r>
            <a:r>
              <a:rPr lang="zh-CN" altLang="en-US" sz="2000">
                <a:sym typeface="+mn-ea"/>
              </a:rPr>
              <a:t>包括专用的</a:t>
            </a:r>
            <a:r>
              <a:rPr lang="en-US" altLang="zh-CN" sz="2000">
                <a:sym typeface="+mn-ea"/>
              </a:rPr>
              <a:t>I/O</a:t>
            </a:r>
            <a:r>
              <a:rPr lang="zh-CN" altLang="en-US" sz="2000">
                <a:sym typeface="+mn-ea"/>
              </a:rPr>
              <a:t>地址，它和存储器地址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相互独立</a:t>
            </a:r>
            <a:r>
              <a:rPr lang="zh-CN" altLang="en-US" sz="2000">
                <a:sym typeface="+mn-ea"/>
              </a:rPr>
              <a:t>，可以由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IN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指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令和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OUT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指令</a:t>
            </a:r>
            <a:r>
              <a:rPr lang="zh-CN" altLang="en-US" sz="2000">
                <a:sym typeface="+mn-ea"/>
              </a:rPr>
              <a:t>访问。</a:t>
            </a:r>
            <a:r>
              <a:rPr lang="en-US" altLang="zh-CN" sz="2000">
                <a:sym typeface="+mn-ea"/>
              </a:rPr>
              <a:t>I/O</a:t>
            </a:r>
            <a:r>
              <a:rPr lang="zh-CN" altLang="en-US" sz="2000">
                <a:sym typeface="+mn-ea"/>
              </a:rPr>
              <a:t>地址也是</a:t>
            </a:r>
            <a:r>
              <a:rPr lang="en-US" altLang="zh-CN" sz="2000">
                <a:sym typeface="+mn-ea"/>
              </a:rPr>
              <a:t>16</a:t>
            </a:r>
            <a:r>
              <a:rPr lang="zh-CN" altLang="en-US" sz="2000">
                <a:sym typeface="+mn-ea"/>
              </a:rPr>
              <a:t>位，共可包括</a:t>
            </a:r>
            <a:r>
              <a:rPr lang="en-US" altLang="zh-CN" sz="2000">
                <a:sym typeface="+mn-ea"/>
              </a:rPr>
              <a:t>65536</a:t>
            </a:r>
            <a:r>
              <a:rPr lang="zh-CN" altLang="en-US" sz="2000">
                <a:sym typeface="+mn-ea"/>
              </a:rPr>
              <a:t>个</a:t>
            </a:r>
            <a:r>
              <a:rPr lang="zh-CN" altLang="en-US" sz="2000">
                <a:sym typeface="+mn-ea"/>
              </a:rPr>
              <a:t>端口。</a:t>
            </a:r>
            <a:endParaRPr lang="zh-CN" altLang="en-US" sz="2000"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50845" y="180340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输入</a:t>
            </a:r>
            <a:r>
              <a:rPr lang="zh-CN" altLang="en-US" sz="2000" b="1">
                <a:solidFill>
                  <a:srgbClr val="9C0B15"/>
                </a:solidFill>
              </a:rPr>
              <a:t>输出设备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20" y="1363980"/>
            <a:ext cx="1614170" cy="782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70" y="1363980"/>
            <a:ext cx="1120140" cy="782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10" y="1363980"/>
            <a:ext cx="868680" cy="782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680" y="1363980"/>
            <a:ext cx="1365885" cy="7823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46380" y="676910"/>
            <a:ext cx="9178290" cy="6092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汇编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器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把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汇编语言</a:t>
            </a:r>
            <a:r>
              <a:rPr lang="zh-CN" altLang="en-US" sz="2000">
                <a:sym typeface="+mn-ea"/>
              </a:rPr>
              <a:t>源程序翻译成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机器语言</a:t>
            </a:r>
            <a:r>
              <a:rPr lang="zh-CN" altLang="en-US" sz="2000">
                <a:sym typeface="+mn-ea"/>
              </a:rPr>
              <a:t>程序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如：</a:t>
            </a:r>
            <a:r>
              <a:rPr lang="en-US" altLang="zh-CN" sz="2000">
                <a:sym typeface="+mn-ea"/>
              </a:rPr>
              <a:t>AS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MASM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TASM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链接器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将机器语言程序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中间文件</a:t>
            </a:r>
            <a:r>
              <a:rPr lang="zh-CN" altLang="en-US" sz="2000">
                <a:sym typeface="+mn-ea"/>
              </a:rPr>
              <a:t>与系统运行库链接生成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可执行的</a:t>
            </a:r>
            <a:r>
              <a:rPr lang="zh-CN" altLang="en-US" sz="2000">
                <a:sym typeface="+mn-ea"/>
              </a:rPr>
              <a:t>机器语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言程序。可能重定位各个段的位置。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如：LD，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LINK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spcBef>
                <a:spcPct val="50000"/>
              </a:spcBef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调试器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系统提供给用户的能监督和控制用户程序的一种工具，可以装入、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修改、显示或逐条执行一个程序。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如：</a:t>
            </a:r>
            <a:r>
              <a:rPr lang="en-US" altLang="zh-CN" sz="2000">
                <a:sym typeface="+mn-ea"/>
              </a:rPr>
              <a:t>GDB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DEBUG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编译器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把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高级语言</a:t>
            </a:r>
            <a:r>
              <a:rPr lang="zh-CN" altLang="en-US" sz="2000">
                <a:sym typeface="+mn-ea"/>
              </a:rPr>
              <a:t>源程序</a:t>
            </a:r>
            <a:r>
              <a:rPr lang="zh-CN" altLang="en-US" sz="2000">
                <a:sym typeface="+mn-ea"/>
              </a:rPr>
              <a:t>翻译成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机器语言</a:t>
            </a:r>
            <a:r>
              <a:rPr lang="zh-CN" altLang="en-US" sz="2000">
                <a:sym typeface="+mn-ea"/>
              </a:rPr>
              <a:t>程序。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有时也先翻译成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汇编语言</a:t>
            </a:r>
            <a:r>
              <a:rPr lang="zh-CN" altLang="en-US" sz="2000">
                <a:sym typeface="+mn-ea"/>
              </a:rPr>
              <a:t>源程序，然后调用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汇编器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如：</a:t>
            </a:r>
            <a:r>
              <a:rPr lang="en-US" altLang="zh-CN" sz="2000">
                <a:sym typeface="+mn-ea"/>
              </a:rPr>
              <a:t>GCC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C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C++</a:t>
            </a:r>
            <a:r>
              <a:rPr lang="zh-CN" altLang="en-US" sz="2000">
                <a:sym typeface="+mn-ea"/>
              </a:rPr>
              <a:t>等）、</a:t>
            </a:r>
            <a:r>
              <a:rPr lang="en-US" altLang="zh-CN" sz="2000">
                <a:sym typeface="+mn-ea"/>
              </a:rPr>
              <a:t>MSVC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C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C++</a:t>
            </a:r>
            <a:r>
              <a:rPr lang="zh-CN" altLang="en-US" sz="2000">
                <a:sym typeface="+mn-ea"/>
              </a:rPr>
              <a:t>等）。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解释器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直接</a:t>
            </a:r>
            <a:r>
              <a:rPr lang="zh-CN" altLang="en-US" sz="2000">
                <a:sym typeface="+mn-ea"/>
              </a:rPr>
              <a:t>在机器上解释并执行</a:t>
            </a:r>
            <a:r>
              <a:rPr lang="zh-CN" altLang="en-US" sz="2000">
                <a:sym typeface="+mn-ea"/>
              </a:rPr>
              <a:t>高级语言</a:t>
            </a:r>
            <a:r>
              <a:rPr lang="zh-CN" altLang="en-US" sz="2000">
                <a:sym typeface="+mn-ea"/>
              </a:rPr>
              <a:t>源程序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也不排斥使用编译器技术</a:t>
            </a:r>
            <a:r>
              <a:rPr lang="zh-CN" altLang="en-US" sz="2000">
                <a:sym typeface="+mn-ea"/>
              </a:rPr>
              <a:t>，内部先生成机器语言程序再执行。但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是，解释器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一般不会生成可独立运行的机器语言程序文件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如：Lua、JavaScript、</a:t>
            </a:r>
            <a:r>
              <a:rPr lang="en-US" altLang="zh-CN" sz="2000">
                <a:sym typeface="+mn-ea"/>
              </a:rPr>
              <a:t>Python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汇编器、</a:t>
            </a:r>
            <a:r>
              <a:rPr lang="zh-CN" altLang="en-US" sz="2000" b="1">
                <a:solidFill>
                  <a:srgbClr val="9C0B15"/>
                </a:solidFill>
              </a:rPr>
              <a:t>链接器、调试器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、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编译器</a:t>
            </a:r>
            <a:r>
              <a:rPr lang="zh-CN" altLang="en-US" sz="2000" b="1">
                <a:solidFill>
                  <a:srgbClr val="9C0B15"/>
                </a:solidFill>
              </a:rPr>
              <a:t>与解释器</a:t>
            </a:r>
            <a:r>
              <a:rPr lang="zh-CN" altLang="en-US" sz="2000" b="1">
                <a:solidFill>
                  <a:srgbClr val="9C0B15"/>
                </a:solidFill>
              </a:rPr>
              <a:t>程序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674878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AX	</a:t>
            </a:r>
            <a:r>
              <a:rPr lang="zh-CN" altLang="en-US" sz="2000">
                <a:sym typeface="+mn-ea"/>
              </a:rPr>
              <a:t>鼓励将</a:t>
            </a:r>
            <a:r>
              <a:rPr lang="en-US" altLang="zh-CN" sz="2000">
                <a:sym typeface="+mn-ea"/>
              </a:rPr>
              <a:t>AX</a:t>
            </a:r>
            <a:r>
              <a:rPr lang="zh-CN" altLang="en-US" sz="2000">
                <a:sym typeface="+mn-ea"/>
              </a:rPr>
              <a:t>用作累加器，</a:t>
            </a:r>
            <a:r>
              <a:rPr lang="en-US" altLang="zh-CN" sz="2000">
                <a:sym typeface="+mn-ea"/>
              </a:rPr>
              <a:t>Accumulator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BX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指定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将</a:t>
            </a:r>
            <a:r>
              <a:rPr lang="en-US" altLang="zh-CN" sz="2000">
                <a:sym typeface="+mn-ea"/>
              </a:rPr>
              <a:t>B</a:t>
            </a:r>
            <a:r>
              <a:rPr lang="zh-CN" altLang="en-US" sz="2000">
                <a:sym typeface="+mn-ea"/>
              </a:rPr>
              <a:t>X用作基地址寄存器，Base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CX	</a:t>
            </a:r>
            <a:r>
              <a:rPr lang="zh-CN" altLang="en-US" sz="2000">
                <a:sym typeface="+mn-ea"/>
              </a:rPr>
              <a:t>鼓励将CX用作</a:t>
            </a:r>
            <a:r>
              <a:rPr lang="zh-CN" altLang="en-US" sz="2000">
                <a:sym typeface="+mn-ea"/>
              </a:rPr>
              <a:t>计数寄存器，Counter。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DX	</a:t>
            </a:r>
            <a:r>
              <a:rPr lang="zh-CN" altLang="en-US" sz="2000">
                <a:sym typeface="+mn-ea"/>
              </a:rPr>
              <a:t>鼓励将DX用作数据暂存器，Data。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分段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以上四个</a:t>
            </a:r>
            <a:r>
              <a:rPr lang="en-US" altLang="zh-CN" sz="2000">
                <a:sym typeface="+mn-ea"/>
              </a:rPr>
              <a:t>16</a:t>
            </a:r>
            <a:r>
              <a:rPr lang="zh-CN" altLang="en-US" sz="2000">
                <a:sym typeface="+mn-ea"/>
              </a:rPr>
              <a:t>位寄存器均可分成高、低</a:t>
            </a:r>
            <a:r>
              <a:rPr lang="en-US" altLang="zh-CN" sz="2000">
                <a:sym typeface="+mn-ea"/>
              </a:rPr>
              <a:t>8</a:t>
            </a:r>
            <a:r>
              <a:rPr lang="zh-CN" altLang="en-US" sz="2000">
                <a:sym typeface="+mn-ea"/>
              </a:rPr>
              <a:t>位独立访问，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如</a:t>
            </a:r>
            <a:r>
              <a:rPr lang="en-US" altLang="zh-CN" sz="2000">
                <a:sym typeface="+mn-ea"/>
              </a:rPr>
              <a:t>AX</a:t>
            </a:r>
            <a:r>
              <a:rPr lang="zh-CN" altLang="en-US" sz="2000">
                <a:sym typeface="+mn-ea"/>
              </a:rPr>
              <a:t>的高</a:t>
            </a:r>
            <a:r>
              <a:rPr lang="en-US" altLang="zh-CN" sz="2000">
                <a:sym typeface="+mn-ea"/>
              </a:rPr>
              <a:t>8</a:t>
            </a:r>
            <a:r>
              <a:rPr lang="zh-CN" altLang="en-US" sz="2000">
                <a:sym typeface="+mn-ea"/>
              </a:rPr>
              <a:t>位称为</a:t>
            </a:r>
            <a:r>
              <a:rPr lang="en-US" altLang="zh-CN" sz="2000">
                <a:solidFill>
                  <a:srgbClr val="C00000"/>
                </a:solidFill>
                <a:sym typeface="+mn-ea"/>
              </a:rPr>
              <a:t>AH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AX</a:t>
            </a:r>
            <a:r>
              <a:rPr lang="zh-CN" altLang="en-US" sz="2000">
                <a:sym typeface="+mn-ea"/>
              </a:rPr>
              <a:t>的低</a:t>
            </a:r>
            <a:r>
              <a:rPr lang="en-US" altLang="zh-CN" sz="2000">
                <a:sym typeface="+mn-ea"/>
              </a:rPr>
              <a:t>8</a:t>
            </a:r>
            <a:r>
              <a:rPr lang="zh-CN" altLang="en-US" sz="2000">
                <a:sym typeface="+mn-ea"/>
              </a:rPr>
              <a:t>位称为</a:t>
            </a:r>
            <a:r>
              <a:rPr lang="en-US" altLang="zh-CN" sz="2000">
                <a:solidFill>
                  <a:srgbClr val="C00000"/>
                </a:solidFill>
                <a:sym typeface="+mn-ea"/>
              </a:rPr>
              <a:t>AL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SI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指定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将</a:t>
            </a:r>
            <a:r>
              <a:rPr lang="en-US" altLang="zh-CN" sz="2000">
                <a:sym typeface="+mn-ea"/>
              </a:rPr>
              <a:t>SI用作源变址寄存器，Source Index。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DI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指定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将</a:t>
            </a:r>
            <a:r>
              <a:rPr lang="zh-CN" altLang="en-US" sz="2000">
                <a:sym typeface="+mn-ea"/>
              </a:rPr>
              <a:t>DI用作目的变址寄存器，</a:t>
            </a:r>
            <a:r>
              <a:rPr lang="en-US" altLang="zh-CN" sz="2000">
                <a:sym typeface="+mn-ea"/>
              </a:rPr>
              <a:t>Destination</a:t>
            </a:r>
            <a:r>
              <a:rPr lang="zh-CN" altLang="en-US" sz="2000">
                <a:sym typeface="+mn-ea"/>
              </a:rPr>
              <a:t> Index。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BP	</a:t>
            </a:r>
            <a:r>
              <a:rPr lang="zh-CN" altLang="en-US" sz="2000">
                <a:sym typeface="+mn-ea"/>
              </a:rPr>
              <a:t>鼓励将</a:t>
            </a:r>
            <a:r>
              <a:rPr lang="en-US" altLang="zh-CN" sz="2000">
                <a:sym typeface="+mn-ea"/>
              </a:rPr>
              <a:t>BP</a:t>
            </a:r>
            <a:r>
              <a:rPr lang="zh-CN" altLang="en-US" sz="2000">
                <a:sym typeface="+mn-ea"/>
              </a:rPr>
              <a:t>用作目的基址指示器，</a:t>
            </a:r>
            <a:r>
              <a:rPr lang="en-US" altLang="zh-CN" sz="2000">
                <a:sym typeface="+mn-ea"/>
              </a:rPr>
              <a:t>Base Pointer</a:t>
            </a:r>
            <a:r>
              <a:rPr lang="zh-CN" altLang="en-US" sz="2000">
                <a:sym typeface="+mn-ea"/>
              </a:rPr>
              <a:t>。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SP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指定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将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SP</a:t>
            </a:r>
            <a:r>
              <a:rPr lang="en-US" altLang="zh-CN" sz="2000">
                <a:sym typeface="+mn-ea"/>
              </a:rPr>
              <a:t>用于堆栈指针，Stack Pointer。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CISC	</a:t>
            </a:r>
            <a:r>
              <a:rPr lang="zh-CN" altLang="en-US" sz="2000">
                <a:sym typeface="+mn-ea"/>
              </a:rPr>
              <a:t>其最核心的特点是，寄存器数量少且用途基本固定，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其实并不怎么“通用”</a:t>
            </a:r>
            <a:r>
              <a:rPr lang="zh-CN" altLang="en-US" sz="2000">
                <a:sym typeface="+mn-ea"/>
              </a:rPr>
              <a:t>；指令则使用这些寄存器，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并针对一个复杂、特化的具体</a:t>
            </a:r>
            <a:r>
              <a:rPr lang="zh-CN" altLang="en-US" sz="2000">
                <a:sym typeface="+mn-ea"/>
              </a:rPr>
              <a:t>高级功能设计。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考试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考试时</a:t>
            </a:r>
            <a:r>
              <a:rPr lang="en-US" altLang="zh-CN" sz="2000">
                <a:sym typeface="+mn-ea"/>
              </a:rPr>
              <a:t>808</a:t>
            </a:r>
            <a:r>
              <a:rPr lang="zh-CN" altLang="en-US" sz="2000">
                <a:sym typeface="+mn-ea"/>
              </a:rPr>
              <a:t>6通用寄存器就是指这8个。有时，SI、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DI、BP、SP也单列为“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指针或变址寄存器</a:t>
            </a:r>
            <a:r>
              <a:rPr lang="zh-CN" altLang="en-US" sz="2000">
                <a:sym typeface="+mn-ea"/>
              </a:rPr>
              <a:t>”类别。</a:t>
            </a:r>
            <a:endParaRPr lang="zh-CN" altLang="en-US" sz="2000"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en-US" altLang="zh-CN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8086</a:t>
            </a:r>
            <a:r>
              <a:rPr lang="zh-CN" altLang="en-US" sz="2000" b="1">
                <a:solidFill>
                  <a:srgbClr val="9C0B15"/>
                </a:solidFill>
              </a:rPr>
              <a:t>通用</a:t>
            </a:r>
            <a:r>
              <a:rPr lang="en-US" altLang="zh-CN" sz="2000" b="1">
                <a:solidFill>
                  <a:srgbClr val="9C0B15"/>
                </a:solidFill>
              </a:rPr>
              <a:t>(?)</a:t>
            </a:r>
            <a:r>
              <a:rPr lang="zh-CN" altLang="en-US" sz="2000" b="1">
                <a:solidFill>
                  <a:srgbClr val="9C0B15"/>
                </a:solidFill>
              </a:rPr>
              <a:t>寄存器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042150" y="1070610"/>
            <a:ext cx="2668270" cy="3164840"/>
            <a:chOff x="11091" y="1161"/>
            <a:chExt cx="4202" cy="4984"/>
          </a:xfrm>
        </p:grpSpPr>
        <p:sp>
          <p:nvSpPr>
            <p:cNvPr id="2" name="圆角矩形 1"/>
            <p:cNvSpPr/>
            <p:nvPr/>
          </p:nvSpPr>
          <p:spPr>
            <a:xfrm>
              <a:off x="11186" y="1789"/>
              <a:ext cx="4009" cy="396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AX</a:t>
              </a:r>
              <a:endParaRPr lang="en-US" altLang="zh-CN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1186" y="2185"/>
              <a:ext cx="2005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AH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3191" y="2185"/>
              <a:ext cx="2005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AL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1185" y="2977"/>
              <a:ext cx="4009" cy="396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BX</a:t>
              </a:r>
              <a:endParaRPr lang="en-US" altLang="zh-CN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1185" y="3373"/>
              <a:ext cx="2005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BH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3190" y="3373"/>
              <a:ext cx="2005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BL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187" y="4165"/>
              <a:ext cx="4009" cy="396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CX</a:t>
              </a:r>
              <a:endParaRPr lang="en-US" altLang="zh-CN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1187" y="4561"/>
              <a:ext cx="2005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CH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3192" y="4561"/>
              <a:ext cx="2005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CL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11185" y="5353"/>
              <a:ext cx="4009" cy="396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DX</a:t>
              </a:r>
              <a:endParaRPr lang="en-US" altLang="zh-CN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1185" y="5749"/>
              <a:ext cx="2005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DH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13190" y="5749"/>
              <a:ext cx="2005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DL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1091" y="1161"/>
              <a:ext cx="420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>
                  <a:sym typeface="+mn-ea"/>
                </a:rPr>
                <a:t>15             8    7               0</a:t>
              </a:r>
              <a:endParaRPr lang="en-US" altLang="zh-CN" sz="2000">
                <a:sym typeface="+mn-ea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13192" y="2185"/>
              <a:ext cx="1" cy="393"/>
            </a:xfrm>
            <a:prstGeom prst="line">
              <a:avLst/>
            </a:prstGeom>
            <a:ln w="28575" cmpd="sng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3188" y="3376"/>
              <a:ext cx="1" cy="393"/>
            </a:xfrm>
            <a:prstGeom prst="line">
              <a:avLst/>
            </a:prstGeom>
            <a:ln w="28575" cmpd="sng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13193" y="4561"/>
              <a:ext cx="1" cy="393"/>
            </a:xfrm>
            <a:prstGeom prst="line">
              <a:avLst/>
            </a:prstGeom>
            <a:ln w="28575" cmpd="sng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3187" y="5752"/>
              <a:ext cx="1" cy="393"/>
            </a:xfrm>
            <a:prstGeom prst="line">
              <a:avLst/>
            </a:prstGeom>
            <a:ln w="28575" cmpd="sng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7040880" y="4304665"/>
            <a:ext cx="2668270" cy="2263775"/>
            <a:chOff x="11088" y="6779"/>
            <a:chExt cx="4202" cy="3565"/>
          </a:xfrm>
        </p:grpSpPr>
        <p:sp>
          <p:nvSpPr>
            <p:cNvPr id="61" name="圆角矩形 60"/>
            <p:cNvSpPr/>
            <p:nvPr/>
          </p:nvSpPr>
          <p:spPr>
            <a:xfrm>
              <a:off x="11185" y="7572"/>
              <a:ext cx="4009" cy="396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SI</a:t>
              </a:r>
              <a:endParaRPr lang="en-US" altLang="zh-CN"/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11185" y="8364"/>
              <a:ext cx="4009" cy="396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DI</a:t>
              </a:r>
              <a:endParaRPr lang="en-US" altLang="zh-CN"/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11185" y="9156"/>
              <a:ext cx="4009" cy="396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BP</a:t>
              </a:r>
              <a:endParaRPr lang="en-US" altLang="zh-CN"/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11186" y="9948"/>
              <a:ext cx="4009" cy="396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SP</a:t>
              </a:r>
              <a:endParaRPr lang="en-US" altLang="zh-CN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1088" y="6779"/>
              <a:ext cx="420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>
                  <a:sym typeface="+mn-ea"/>
                </a:rPr>
                <a:t>15                                    0</a:t>
              </a:r>
              <a:endParaRPr lang="en-US" altLang="zh-CN" sz="2000">
                <a:sym typeface="+mn-ea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239395"/>
            <a:ext cx="2684145" cy="8274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8280" y="730250"/>
            <a:ext cx="93440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IP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指定将</a:t>
            </a:r>
            <a:r>
              <a:rPr lang="en-US" altLang="zh-CN" sz="2000">
                <a:sym typeface="+mn-ea"/>
              </a:rPr>
              <a:t>IP</a:t>
            </a:r>
            <a:r>
              <a:rPr lang="zh-CN" altLang="en-US" sz="2000">
                <a:sym typeface="+mn-ea"/>
              </a:rPr>
              <a:t>用于指令地址记录，即</a:t>
            </a:r>
            <a:r>
              <a:rPr lang="en-US" altLang="zh-CN" sz="2000">
                <a:sym typeface="+mn-ea"/>
              </a:rPr>
              <a:t>Instruction Pointer</a:t>
            </a:r>
            <a:r>
              <a:rPr lang="zh-CN" altLang="en-US" sz="2000">
                <a:sym typeface="+mn-ea"/>
              </a:rPr>
              <a:t>。每次取指后都自增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FLAGS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指定将</a:t>
            </a:r>
            <a:r>
              <a:rPr lang="en-US" altLang="zh-CN" sz="2000">
                <a:sym typeface="+mn-ea"/>
              </a:rPr>
              <a:t>FLAGS</a:t>
            </a:r>
            <a:r>
              <a:rPr lang="zh-CN" altLang="en-US" sz="2000">
                <a:sym typeface="+mn-ea"/>
              </a:rPr>
              <a:t>用作程序状态指示，也即</a:t>
            </a:r>
            <a:r>
              <a:rPr lang="en-US" altLang="zh-CN" sz="2000">
                <a:sym typeface="+mn-ea"/>
              </a:rPr>
              <a:t>PSW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Program Status Word</a:t>
            </a:r>
            <a:r>
              <a:rPr lang="zh-CN" altLang="en-US" sz="2000">
                <a:sym typeface="+mn-ea"/>
              </a:rPr>
              <a:t>）。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en-US" altLang="zh-CN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8086</a:t>
            </a:r>
            <a:r>
              <a:rPr lang="zh-CN" altLang="en-US" sz="2000" b="1">
                <a:solidFill>
                  <a:srgbClr val="9C0B15"/>
                </a:solidFill>
              </a:rPr>
              <a:t>专用寄存器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4320" y="1445895"/>
          <a:ext cx="9277985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9874"/>
                <a:gridCol w="579874"/>
                <a:gridCol w="579874"/>
                <a:gridCol w="579874"/>
                <a:gridCol w="579755"/>
                <a:gridCol w="579993"/>
                <a:gridCol w="579874"/>
                <a:gridCol w="579755"/>
                <a:gridCol w="580509"/>
                <a:gridCol w="579358"/>
                <a:gridCol w="579874"/>
                <a:gridCol w="579874"/>
                <a:gridCol w="579874"/>
                <a:gridCol w="579874"/>
                <a:gridCol w="579874"/>
                <a:gridCol w="579874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15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11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9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7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6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5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-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OF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DF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F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IF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TF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SF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ZF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AF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P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CF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</a:tr>
              <a:tr h="396240">
                <a:tc gridSpan="5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控制标志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F0">
                        <a:alpha val="7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FFC000"/>
                    </a:solidFill>
                  </a:tcPr>
                </a:tc>
                <a:tc gridSpan="6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系统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标志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FF0000">
                        <a:alpha val="50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FF0000">
                        <a:alpha val="50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FF0000">
                        <a:alpha val="50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FFC000"/>
                    </a:solidFill>
                  </a:tcPr>
                </a:tc>
                <a:tc hMerge="1">
                  <a:tcPr anchor="ctr" anchorCtr="0">
                    <a:solidFill>
                      <a:srgbClr val="FFC000"/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gridSpan="5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条件码标志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FFC000"/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274320" y="2724785"/>
          <a:ext cx="9277985" cy="3962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5785"/>
                <a:gridCol w="1347470"/>
                <a:gridCol w="1275715"/>
                <a:gridCol w="1083945"/>
                <a:gridCol w="3794760"/>
                <a:gridCol w="617855"/>
                <a:gridCol w="592455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位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全称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英文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控制者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作用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DEBUG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OF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溢出标志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Overflow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CPU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有符号数运算溢出，置位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OV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NV</a:t>
                      </a:r>
                      <a:endParaRPr lang="en-US" altLang="zh-CN" sz="20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7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SF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符号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标志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Sign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CPU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有符号数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运算结果为负，置位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NG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PL</a:t>
                      </a:r>
                      <a:endParaRPr lang="en-US" altLang="zh-CN" sz="20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7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ZF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零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标志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Zero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CPU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若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运算结果为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，置位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ZR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NZ</a:t>
                      </a:r>
                      <a:endParaRPr lang="en-US" altLang="zh-CN" sz="20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7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AF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辅助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标志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Auxiliary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CPU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若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BCD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运算有进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/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借位，置位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AC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NA</a:t>
                      </a:r>
                      <a:endParaRPr lang="en-US" altLang="zh-CN" sz="20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7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PF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奇偶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标志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Parity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CPU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若运算结果中有偶数个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，置位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PE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PO</a:t>
                      </a:r>
                      <a:endParaRPr lang="en-US" altLang="zh-CN" sz="20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7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CF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进位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标志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Carry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CPU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若运算有进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/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借位，置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位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CY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NC</a:t>
                      </a:r>
                      <a:endParaRPr lang="en-US" altLang="zh-CN" sz="20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7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IF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中断控制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Interrupt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程序员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如果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希望允许中断，置位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EI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DI</a:t>
                      </a:r>
                      <a:endParaRPr lang="en-US" altLang="zh-CN" sz="20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7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TF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陷阱控制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Trap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调试器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如果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希望进行单步调试，置位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不显示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DF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F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方向控制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Direction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程序员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如果希望串操作地址递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减，置位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DN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UP</a:t>
                      </a:r>
                      <a:endParaRPr lang="en-US" altLang="zh-CN" sz="20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7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560070"/>
            <a:ext cx="7058025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分段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16位地址空间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仅64kB，不够用</a:t>
            </a:r>
            <a:r>
              <a:rPr lang="zh-CN" altLang="en-US" sz="2000">
                <a:sym typeface="+mn-ea"/>
              </a:rPr>
              <a:t>，但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市场上大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部分软件却是16位的，而且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32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位机成本也高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因此，需要一种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低成本、兼容性好</a:t>
            </a:r>
            <a:r>
              <a:rPr lang="zh-CN" altLang="en-US" sz="2000">
                <a:sym typeface="+mn-ea"/>
              </a:rPr>
              <a:t>的方法，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让16位机也能访问大地址空间，比如20位地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址空间，同时又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无需修改原有程序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逻辑地址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程序中引用的</a:t>
            </a:r>
            <a:r>
              <a:rPr lang="en-US" altLang="zh-CN" sz="2000">
                <a:sym typeface="+mn-ea"/>
              </a:rPr>
              <a:t>16</a:t>
            </a:r>
            <a:r>
              <a:rPr lang="zh-CN" altLang="en-US" sz="2000">
                <a:sym typeface="+mn-ea"/>
              </a:rPr>
              <a:t>位地址，也叫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偏移量</a:t>
            </a:r>
            <a:r>
              <a:rPr lang="zh-CN" altLang="en-US" sz="2000">
                <a:sym typeface="+mn-ea"/>
              </a:rPr>
              <a:t>或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有效		地址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线性地址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经段式内存管理机制转换后，</a:t>
            </a:r>
            <a:r>
              <a:rPr lang="en-US" altLang="zh-CN" sz="2000">
                <a:sym typeface="+mn-ea"/>
              </a:rPr>
              <a:t>8086 CPU</a:t>
            </a:r>
            <a:r>
              <a:rPr lang="zh-CN" altLang="en-US" sz="2000">
                <a:sym typeface="+mn-ea"/>
              </a:rPr>
              <a:t>要实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际访问的20位地址，</a:t>
            </a:r>
            <a:r>
              <a:rPr lang="zh-CN" altLang="en-US" sz="2000">
                <a:sym typeface="+mn-ea"/>
              </a:rPr>
              <a:t>也叫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物理地址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CS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指定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将</a:t>
            </a:r>
            <a:r>
              <a:rPr lang="en-US" altLang="zh-CN" sz="2000">
                <a:sym typeface="+mn-ea"/>
              </a:rPr>
              <a:t>CS用作</a:t>
            </a:r>
            <a:r>
              <a:rPr lang="zh-CN" altLang="en-US" sz="2000">
                <a:sym typeface="+mn-ea"/>
              </a:rPr>
              <a:t>代码段</a:t>
            </a:r>
            <a:r>
              <a:rPr lang="en-US" altLang="zh-CN" sz="2000">
                <a:sym typeface="+mn-ea"/>
              </a:rPr>
              <a:t>寄存器，Code </a:t>
            </a:r>
            <a:r>
              <a:rPr lang="en-US" altLang="zh-CN" sz="2000">
                <a:sym typeface="+mn-ea"/>
              </a:rPr>
              <a:t>Segment。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DS		</a:t>
            </a:r>
            <a:r>
              <a:rPr lang="zh-CN" altLang="en-US" sz="2000">
                <a:sym typeface="+mn-ea"/>
              </a:rPr>
              <a:t>鼓励将D</a:t>
            </a:r>
            <a:r>
              <a:rPr lang="en-US" altLang="zh-CN" sz="2000">
                <a:sym typeface="+mn-ea"/>
              </a:rPr>
              <a:t>S</a:t>
            </a:r>
            <a:r>
              <a:rPr lang="zh-CN" altLang="en-US" sz="2000">
                <a:sym typeface="+mn-ea"/>
              </a:rPr>
              <a:t>用作数据段寄存器，</a:t>
            </a:r>
            <a:r>
              <a:rPr lang="en-US" altLang="zh-CN" sz="2000">
                <a:sym typeface="+mn-ea"/>
              </a:rPr>
              <a:t>Data</a:t>
            </a: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Segment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SS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指定将</a:t>
            </a:r>
            <a:r>
              <a:rPr lang="en-US" altLang="zh-CN" sz="2000">
                <a:sym typeface="+mn-ea"/>
              </a:rPr>
              <a:t>SS</a:t>
            </a:r>
            <a:r>
              <a:rPr lang="zh-CN" altLang="en-US" sz="2000">
                <a:sym typeface="+mn-ea"/>
              </a:rPr>
              <a:t>用作堆栈段</a:t>
            </a:r>
            <a:r>
              <a:rPr lang="zh-CN" altLang="en-US" sz="2000">
                <a:sym typeface="+mn-ea"/>
              </a:rPr>
              <a:t>寄存器，</a:t>
            </a:r>
            <a:r>
              <a:rPr lang="en-US" altLang="zh-CN" sz="2000">
                <a:sym typeface="+mn-ea"/>
              </a:rPr>
              <a:t>Stack </a:t>
            </a:r>
            <a:r>
              <a:rPr lang="en-US" altLang="zh-CN" sz="2000">
                <a:sym typeface="+mn-ea"/>
              </a:rPr>
              <a:t>Segment</a:t>
            </a:r>
            <a:r>
              <a:rPr lang="zh-CN" altLang="en-US" sz="2000">
                <a:sym typeface="+mn-ea"/>
              </a:rPr>
              <a:t>。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ES		</a:t>
            </a:r>
            <a:r>
              <a:rPr lang="zh-CN" altLang="en-US" sz="2000">
                <a:sym typeface="+mn-ea"/>
              </a:rPr>
              <a:t>鼓励将</a:t>
            </a:r>
            <a:r>
              <a:rPr lang="zh-CN" altLang="en-US" sz="2000">
                <a:sym typeface="+mn-ea"/>
              </a:rPr>
              <a:t>ES</a:t>
            </a:r>
            <a:r>
              <a:rPr lang="en-US" altLang="zh-CN" sz="2000">
                <a:sym typeface="+mn-ea"/>
              </a:rPr>
              <a:t>用于</a:t>
            </a:r>
            <a:r>
              <a:rPr lang="zh-CN" altLang="en-US" sz="2000">
                <a:sym typeface="+mn-ea"/>
              </a:rPr>
              <a:t>附加段寄存器</a:t>
            </a:r>
            <a:r>
              <a:rPr lang="en-US" altLang="zh-CN" sz="2000">
                <a:sym typeface="+mn-ea"/>
              </a:rPr>
              <a:t>，Extra </a:t>
            </a:r>
            <a:r>
              <a:rPr lang="en-US" altLang="zh-CN" sz="2000">
                <a:sym typeface="+mn-ea"/>
              </a:rPr>
              <a:t>Segment。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以上段寄存器无法直接赋值，必须通过</a:t>
            </a:r>
            <a:r>
              <a:rPr lang="en-US" altLang="zh-CN" sz="2000">
                <a:sym typeface="+mn-ea"/>
              </a:rPr>
              <a:t>AX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地址生成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算法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线性地址=</a:t>
            </a:r>
            <a:r>
              <a:rPr lang="zh-CN" altLang="en-US" sz="2000">
                <a:sym typeface="+mn-ea"/>
              </a:rPr>
              <a:t>(段寄存器值&lt;&lt;4)+逻辑地址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左移4位等于乘以16，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16进制补一个0</a:t>
            </a:r>
            <a:r>
              <a:rPr lang="zh-CN" altLang="en-US" sz="2000">
                <a:sym typeface="+mn-ea"/>
              </a:rPr>
              <a:t>即可。</a:t>
            </a:r>
            <a:endParaRPr lang="zh-CN" altLang="en-US" sz="2000"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en-US" altLang="zh-CN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段式</a:t>
            </a:r>
            <a:r>
              <a:rPr lang="zh-CN" altLang="en-US" sz="2000" b="1">
                <a:solidFill>
                  <a:srgbClr val="9C0B15"/>
                </a:solidFill>
              </a:rPr>
              <a:t>内存管理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7090410" y="1015365"/>
            <a:ext cx="2545715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CS</a:t>
            </a:r>
            <a:endParaRPr lang="en-US" altLang="zh-CN"/>
          </a:p>
        </p:txBody>
      </p:sp>
      <p:sp>
        <p:nvSpPr>
          <p:cNvPr id="62" name="圆角矩形 61"/>
          <p:cNvSpPr/>
          <p:nvPr/>
        </p:nvSpPr>
        <p:spPr>
          <a:xfrm>
            <a:off x="7090410" y="1518285"/>
            <a:ext cx="2545715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DS</a:t>
            </a:r>
            <a:endParaRPr lang="en-US" altLang="zh-CN"/>
          </a:p>
        </p:txBody>
      </p:sp>
      <p:sp>
        <p:nvSpPr>
          <p:cNvPr id="63" name="圆角矩形 62"/>
          <p:cNvSpPr/>
          <p:nvPr/>
        </p:nvSpPr>
        <p:spPr>
          <a:xfrm>
            <a:off x="7090410" y="2021205"/>
            <a:ext cx="2545715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SS</a:t>
            </a:r>
            <a:endParaRPr lang="en-US" altLang="zh-CN"/>
          </a:p>
        </p:txBody>
      </p:sp>
      <p:sp>
        <p:nvSpPr>
          <p:cNvPr id="64" name="圆角矩形 63"/>
          <p:cNvSpPr/>
          <p:nvPr/>
        </p:nvSpPr>
        <p:spPr>
          <a:xfrm>
            <a:off x="7091045" y="2524125"/>
            <a:ext cx="2545715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ES</a:t>
            </a:r>
            <a:endParaRPr lang="en-US" altLang="zh-CN"/>
          </a:p>
        </p:txBody>
      </p:sp>
      <p:sp>
        <p:nvSpPr>
          <p:cNvPr id="72" name="文本框 71"/>
          <p:cNvSpPr txBox="1"/>
          <p:nvPr/>
        </p:nvSpPr>
        <p:spPr>
          <a:xfrm>
            <a:off x="7028815" y="511810"/>
            <a:ext cx="2668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15                                    0</a:t>
            </a:r>
            <a:endParaRPr lang="en-US" altLang="zh-CN" sz="2000">
              <a:sym typeface="+mn-ea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7118350" y="3200400"/>
            <a:ext cx="2545715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数据段寄存器</a:t>
            </a:r>
            <a:r>
              <a:rPr lang="en-US" altLang="zh-CN"/>
              <a:t>=0x7800</a:t>
            </a:r>
            <a:endParaRPr lang="en-US" altLang="zh-CN"/>
          </a:p>
        </p:txBody>
      </p:sp>
      <p:sp>
        <p:nvSpPr>
          <p:cNvPr id="66" name="圆角矩形 65"/>
          <p:cNvSpPr/>
          <p:nvPr/>
        </p:nvSpPr>
        <p:spPr>
          <a:xfrm>
            <a:off x="7093585" y="5236845"/>
            <a:ext cx="25450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逻辑地址</a:t>
            </a:r>
            <a:r>
              <a:rPr lang="en-US" altLang="zh-CN"/>
              <a:t>=0x1020</a:t>
            </a:r>
            <a:endParaRPr lang="en-US" altLang="zh-CN"/>
          </a:p>
        </p:txBody>
      </p:sp>
      <p:sp>
        <p:nvSpPr>
          <p:cNvPr id="73" name="下箭头 72"/>
          <p:cNvSpPr/>
          <p:nvPr/>
        </p:nvSpPr>
        <p:spPr>
          <a:xfrm>
            <a:off x="8122920" y="3771900"/>
            <a:ext cx="485775" cy="374015"/>
          </a:xfrm>
          <a:prstGeom prst="down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373745" y="3747135"/>
            <a:ext cx="916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/>
              <a:t>&lt;&lt;4</a:t>
            </a:r>
            <a:endParaRPr lang="en-US" altLang="zh-CN" sz="2000"/>
          </a:p>
        </p:txBody>
      </p:sp>
      <p:sp>
        <p:nvSpPr>
          <p:cNvPr id="75" name="圆角矩形 74"/>
          <p:cNvSpPr/>
          <p:nvPr/>
        </p:nvSpPr>
        <p:spPr>
          <a:xfrm>
            <a:off x="7091680" y="4231640"/>
            <a:ext cx="2545715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段起始地址</a:t>
            </a:r>
            <a:r>
              <a:rPr lang="en-US" altLang="zh-CN"/>
              <a:t>=0x78000</a:t>
            </a:r>
            <a:endParaRPr lang="en-US" altLang="zh-CN"/>
          </a:p>
        </p:txBody>
      </p:sp>
      <p:sp>
        <p:nvSpPr>
          <p:cNvPr id="77" name="加号 76"/>
          <p:cNvSpPr/>
          <p:nvPr/>
        </p:nvSpPr>
        <p:spPr>
          <a:xfrm>
            <a:off x="8094345" y="4697095"/>
            <a:ext cx="539750" cy="539750"/>
          </a:xfrm>
          <a:prstGeom prst="mathPlus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下箭头 78"/>
          <p:cNvSpPr/>
          <p:nvPr/>
        </p:nvSpPr>
        <p:spPr>
          <a:xfrm>
            <a:off x="8148320" y="5794375"/>
            <a:ext cx="485775" cy="374015"/>
          </a:xfrm>
          <a:prstGeom prst="down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7118985" y="6235065"/>
            <a:ext cx="25450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线性地址</a:t>
            </a:r>
            <a:r>
              <a:rPr lang="en-US" altLang="zh-CN"/>
              <a:t>=0x79020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圆角矩形 78"/>
          <p:cNvSpPr/>
          <p:nvPr/>
        </p:nvSpPr>
        <p:spPr>
          <a:xfrm>
            <a:off x="2066925" y="2832735"/>
            <a:ext cx="7436485" cy="715010"/>
          </a:xfrm>
          <a:prstGeom prst="round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15" y="609600"/>
            <a:ext cx="952373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段起始地址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段寄存器的数值乘以16，就得到段起始地址，也叫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段基址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16</a:t>
            </a:r>
            <a:r>
              <a:rPr lang="zh-CN" altLang="en-US" sz="2000">
                <a:sym typeface="+mn-ea"/>
              </a:rPr>
              <a:t>字节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也叫一个小段（</a:t>
            </a:r>
            <a:r>
              <a:rPr lang="en-US" altLang="zh-CN" sz="2000">
                <a:sym typeface="+mn-ea"/>
              </a:rPr>
              <a:t>Paragraph</a:t>
            </a:r>
            <a:r>
              <a:rPr lang="zh-CN" altLang="en-US" sz="2000">
                <a:sym typeface="+mn-ea"/>
              </a:rPr>
              <a:t>），</a:t>
            </a:r>
            <a:r>
              <a:rPr lang="zh-CN" altLang="en-US" sz="2000">
                <a:sym typeface="+mn-ea"/>
              </a:rPr>
              <a:t>段基址必须对齐到小段</a:t>
            </a:r>
            <a:r>
              <a:rPr lang="zh-CN" altLang="en-US" sz="2000">
                <a:sym typeface="+mn-ea"/>
              </a:rPr>
              <a:t>边界。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段的最大长度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由于偏移量的范围在</a:t>
            </a:r>
            <a:r>
              <a:rPr lang="en-US" altLang="zh-CN" sz="2000">
                <a:sym typeface="+mn-ea"/>
              </a:rPr>
              <a:t>0-64KiB</a:t>
            </a:r>
            <a:r>
              <a:rPr lang="zh-CN" altLang="en-US" sz="2000">
                <a:sym typeface="+mn-ea"/>
              </a:rPr>
              <a:t>，因此一个段的最大长度就是</a:t>
            </a:r>
            <a:r>
              <a:rPr lang="en-US" altLang="zh-CN" sz="2000">
                <a:sym typeface="+mn-ea"/>
              </a:rPr>
              <a:t>	64</a:t>
            </a:r>
            <a:r>
              <a:rPr lang="en-US" altLang="zh-CN" sz="2000">
                <a:sym typeface="+mn-ea"/>
              </a:rPr>
              <a:t>KiB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段的重叠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段与段之间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可以重叠</a:t>
            </a:r>
            <a:r>
              <a:rPr lang="zh-CN" altLang="en-US" sz="2000">
                <a:sym typeface="+mn-ea"/>
              </a:rPr>
              <a:t>。因此，一个物理地址可以对应多组段基址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和逻辑地址的组合。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一共多少组？段起始地址对齐到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16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字节。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en-US" altLang="zh-CN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段式</a:t>
            </a:r>
            <a:r>
              <a:rPr lang="zh-CN" altLang="en-US" sz="2000" b="1">
                <a:solidFill>
                  <a:srgbClr val="9C0B15"/>
                </a:solidFill>
              </a:rPr>
              <a:t>内存管理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83210" y="3712210"/>
          <a:ext cx="9220835" cy="2804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61135"/>
                <a:gridCol w="1541145"/>
                <a:gridCol w="1594485"/>
                <a:gridCol w="4624070"/>
              </a:tblGrid>
              <a:tr h="467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值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基址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偏移量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物理地址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x8000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x80000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x0000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rowSpan="5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x80000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x7FFF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0x7FF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F0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x0010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v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...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...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...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v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0x7002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x70020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0xFF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E0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v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0x7001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x70010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0xFF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F0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v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5614035" y="2899410"/>
            <a:ext cx="2545715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A 64</a:t>
            </a:r>
            <a:r>
              <a:rPr lang="en-US" altLang="zh-CN"/>
              <a:t>KiB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3872865" y="3226435"/>
            <a:ext cx="2545715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B 64</a:t>
            </a:r>
            <a:r>
              <a:rPr lang="en-US" altLang="zh-CN"/>
              <a:t>KiB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2174240" y="2990850"/>
            <a:ext cx="7221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0                                                                                                               1M</a:t>
            </a:r>
            <a:r>
              <a:rPr lang="en-US" altLang="zh-CN" sz="2000">
                <a:sym typeface="+mn-ea"/>
              </a:rPr>
              <a:t>iB</a:t>
            </a:r>
            <a:endParaRPr lang="en-US" altLang="zh-CN" sz="20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9523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段的分配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DOS下</a:t>
            </a:r>
            <a:r>
              <a:rPr lang="zh-CN" altLang="en-US" sz="2000">
                <a:sym typeface="+mn-ea"/>
              </a:rPr>
              <a:t>由操作系统负责，但也</a:t>
            </a:r>
            <a:r>
              <a:rPr lang="zh-CN" altLang="en-US" sz="2000">
                <a:sym typeface="+mn-ea"/>
              </a:rPr>
              <a:t>可由程序员手动指定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en-US" altLang="zh-CN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段式</a:t>
            </a:r>
            <a:r>
              <a:rPr lang="zh-CN" altLang="en-US" sz="2000" b="1">
                <a:solidFill>
                  <a:srgbClr val="9C0B15"/>
                </a:solidFill>
              </a:rPr>
              <a:t>内存管理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58445" y="1188085"/>
          <a:ext cx="9269941" cy="18980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1115"/>
                <a:gridCol w="1797050"/>
                <a:gridCol w="2551870"/>
                <a:gridCol w="3619906"/>
              </a:tblGrid>
              <a:tr h="467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段寄存器值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基址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物理地址分配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9593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CS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x0200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x02000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代码：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0x02000 - 0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x03FFF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DS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x0400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x04000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数据：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0x04000 - 0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x04FFF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SS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x0500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x05000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堆栈：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0x05000 - 0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x057FF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5908040" y="3416300"/>
          <a:ext cx="3620135" cy="31546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620135"/>
              </a:tblGrid>
              <a:tr h="53467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79184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代码</a:t>
                      </a:r>
                      <a:endParaRPr lang="zh-CN" altLang="en-US" sz="200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>
                        <a:alpha val="50000"/>
                      </a:srgbClr>
                    </a:solidFill>
                  </a:tcPr>
                </a:tc>
              </a:tr>
              <a:tr h="5105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/>
                        <a:t>数据</a:t>
                      </a:r>
                      <a:endParaRPr lang="zh-CN" altLang="en-US" sz="200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>
                        <a:alpha val="50000"/>
                      </a:srgbClr>
                    </a:solidFill>
                  </a:tcPr>
                </a:tc>
              </a:tr>
              <a:tr h="4540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/>
                        <a:t>堆栈</a:t>
                      </a:r>
                      <a:endParaRPr lang="zh-CN" altLang="en-US" sz="200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>
                        <a:alpha val="50000"/>
                      </a:srgbClr>
                    </a:solidFill>
                  </a:tcPr>
                </a:tc>
              </a:tr>
              <a:tr h="8636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642485" y="3210560"/>
            <a:ext cx="1113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0x00000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2485" y="3756660"/>
            <a:ext cx="1113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0x0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000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42485" y="4559935"/>
            <a:ext cx="1113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0x0</a:t>
            </a:r>
            <a:r>
              <a:rPr lang="en-US" sz="2000">
                <a:sym typeface="+mn-ea"/>
              </a:rPr>
              <a:t>4000</a:t>
            </a:r>
            <a:endParaRPr lang="en-US" sz="2000" b="1">
              <a:solidFill>
                <a:srgbClr val="9C0B15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42485" y="5039360"/>
            <a:ext cx="1113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0x0</a:t>
            </a:r>
            <a:r>
              <a:rPr lang="en-US" sz="2000">
                <a:sym typeface="+mn-ea"/>
              </a:rPr>
              <a:t>5000</a:t>
            </a:r>
            <a:endParaRPr lang="en-US" sz="2000" b="1">
              <a:solidFill>
                <a:srgbClr val="9C0B15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42485" y="5514340"/>
            <a:ext cx="1113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0x0</a:t>
            </a:r>
            <a:r>
              <a:rPr lang="en-US" altLang="zh-CN" sz="2000">
                <a:sym typeface="+mn-ea"/>
              </a:rPr>
              <a:t>5800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42485" y="6384290"/>
            <a:ext cx="1113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0x</a:t>
            </a:r>
            <a:r>
              <a:rPr lang="en-US" altLang="zh-CN" sz="2000">
                <a:sym typeface="+mn-ea"/>
              </a:rPr>
              <a:t>..........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45415" y="3210560"/>
            <a:ext cx="449643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段的应用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段的大小并不一定是</a:t>
            </a:r>
            <a:r>
              <a:rPr lang="en-US" altLang="zh-CN" sz="2000">
                <a:sym typeface="+mn-ea"/>
              </a:rPr>
              <a:t>		64KiB</a:t>
            </a:r>
            <a:r>
              <a:rPr lang="zh-CN" altLang="en-US" sz="2000">
                <a:sym typeface="+mn-ea"/>
              </a:rPr>
              <a:t>，用不完，段与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段之间重叠起来也是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可以的。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有时候，可以有不止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一个代码段、不止一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个数据段，但在单线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程程序中堆栈段则通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常只有一个。附加段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可有可无，数量可自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行</a:t>
            </a:r>
            <a:r>
              <a:rPr lang="zh-CN" altLang="en-US" sz="2000">
                <a:sym typeface="+mn-ea"/>
              </a:rPr>
              <a:t>决定。</a:t>
            </a:r>
            <a:endParaRPr lang="zh-CN" altLang="en-US" sz="20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为什么</a:t>
                      </a: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8086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？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硬件与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4655" y="2875915"/>
            <a:ext cx="9121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9C0B15"/>
                </a:solidFill>
              </a:rPr>
              <a:t>x86		</a:t>
            </a:r>
            <a:r>
              <a:rPr lang="en-US" altLang="zh-CN" sz="2000"/>
              <a:t>x86</a:t>
            </a:r>
            <a:r>
              <a:rPr lang="zh-CN" altLang="en-US" sz="2000"/>
              <a:t>架构是指一系列指令集互相兼容的</a:t>
            </a:r>
            <a:r>
              <a:rPr lang="en-US" altLang="zh-CN" sz="2000"/>
              <a:t>CISC</a:t>
            </a:r>
            <a:r>
              <a:rPr lang="zh-CN" altLang="en-US" sz="2000"/>
              <a:t>计算机。其鼻祖为</a:t>
            </a:r>
            <a:r>
              <a:rPr lang="en-US" altLang="zh-CN" sz="2000"/>
              <a:t>		Intel</a:t>
            </a:r>
            <a:r>
              <a:rPr lang="zh-CN" altLang="en-US" sz="2000"/>
              <a:t>在</a:t>
            </a:r>
            <a:r>
              <a:rPr lang="en-US" altLang="zh-CN" sz="2000"/>
              <a:t>1978</a:t>
            </a:r>
            <a:r>
              <a:rPr lang="zh-CN" altLang="en-US" sz="2000"/>
              <a:t>年发售的</a:t>
            </a:r>
            <a:r>
              <a:rPr lang="en-US" altLang="zh-CN" sz="2000"/>
              <a:t>8086</a:t>
            </a:r>
            <a:r>
              <a:rPr lang="zh-CN" altLang="en-US" sz="2000"/>
              <a:t>微处理器（中央处理器</a:t>
            </a:r>
            <a:r>
              <a:rPr lang="en-US" altLang="zh-CN" sz="2000"/>
              <a:t>/CPU</a:t>
            </a:r>
            <a:r>
              <a:rPr lang="zh-CN" altLang="en-US" sz="2000"/>
              <a:t>）。</a:t>
            </a:r>
            <a:endParaRPr lang="zh-CN" altLang="en-US" sz="2000"/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用途广泛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>
                <a:solidFill>
                  <a:srgbClr val="9C0B15"/>
                </a:solidFill>
              </a:rPr>
              <a:t>个人电脑</a:t>
            </a:r>
            <a:r>
              <a:rPr lang="zh-CN" altLang="en-US" sz="2000"/>
              <a:t>，工业控制，游戏机，航空航天，云计算......</a:t>
            </a:r>
            <a:endParaRPr lang="zh-CN" altLang="en-US" sz="2000"/>
          </a:p>
          <a:p>
            <a:endParaRPr lang="en-US" altLang="zh-CN" sz="2000" b="1">
              <a:solidFill>
                <a:srgbClr val="9C0B15"/>
              </a:solidFill>
            </a:endParaRPr>
          </a:p>
          <a:p>
            <a:r>
              <a:rPr lang="zh-CN" altLang="en-US" sz="2000" b="1">
                <a:solidFill>
                  <a:srgbClr val="9C0B15"/>
                </a:solidFill>
              </a:rPr>
              <a:t>前向兼容</a:t>
            </a:r>
            <a:r>
              <a:rPr lang="en-US" altLang="zh-CN" sz="2000"/>
              <a:t>	</a:t>
            </a:r>
            <a:r>
              <a:rPr lang="zh-CN" altLang="en-US" sz="2000"/>
              <a:t>所有</a:t>
            </a:r>
            <a:r>
              <a:rPr lang="en-US" altLang="zh-CN" sz="2000"/>
              <a:t>x86</a:t>
            </a:r>
            <a:r>
              <a:rPr lang="zh-CN" altLang="en-US" sz="2000"/>
              <a:t>架构</a:t>
            </a:r>
            <a:r>
              <a:rPr lang="zh-CN" altLang="en-US" sz="2000">
                <a:solidFill>
                  <a:srgbClr val="9C0B15"/>
                </a:solidFill>
              </a:rPr>
              <a:t>都是</a:t>
            </a:r>
            <a:r>
              <a:rPr lang="en-US" altLang="zh-CN" sz="2000">
                <a:solidFill>
                  <a:srgbClr val="9C0B15"/>
                </a:solidFill>
              </a:rPr>
              <a:t>8086</a:t>
            </a:r>
            <a:r>
              <a:rPr lang="zh-CN" altLang="en-US" sz="2000">
                <a:solidFill>
                  <a:srgbClr val="9C0B15"/>
                </a:solidFill>
              </a:rPr>
              <a:t>的超集</a:t>
            </a:r>
            <a:r>
              <a:rPr lang="zh-CN" altLang="en-US" sz="2000"/>
              <a:t>，也即</a:t>
            </a:r>
            <a:r>
              <a:rPr lang="en-US" altLang="zh-CN" sz="2000"/>
              <a:t>8086</a:t>
            </a:r>
            <a:r>
              <a:rPr lang="zh-CN" altLang="en-US" sz="2000"/>
              <a:t>的功能在它们那里</a:t>
            </a:r>
            <a:r>
              <a:rPr lang="zh-CN" altLang="en-US" sz="2000"/>
              <a:t>都具</a:t>
            </a:r>
            <a:endParaRPr lang="zh-CN" altLang="en-US" sz="2000"/>
          </a:p>
          <a:p>
            <a:r>
              <a:rPr lang="en-US" altLang="zh-CN" sz="2000"/>
              <a:t>		</a:t>
            </a:r>
            <a:r>
              <a:rPr lang="zh-CN" altLang="en-US" sz="2000"/>
              <a:t>备。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代表性强</a:t>
            </a:r>
            <a:r>
              <a:rPr lang="en-US" altLang="zh-CN" sz="2000"/>
              <a:t>	</a:t>
            </a:r>
            <a:r>
              <a:rPr lang="zh-CN" altLang="en-US" sz="2000"/>
              <a:t>一种非常典型非常有代表性的架构，</a:t>
            </a:r>
            <a:r>
              <a:rPr lang="zh-CN" altLang="en-US" sz="2000">
                <a:solidFill>
                  <a:srgbClr val="9C0B15"/>
                </a:solidFill>
              </a:rPr>
              <a:t>优缺点都很明显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历史悠久</a:t>
            </a:r>
            <a:r>
              <a:rPr lang="en-US" altLang="zh-CN" sz="2000"/>
              <a:t>	</a:t>
            </a:r>
            <a:r>
              <a:rPr lang="zh-CN" altLang="en-US" sz="2000">
                <a:solidFill>
                  <a:srgbClr val="9C0B15"/>
                </a:solidFill>
              </a:rPr>
              <a:t>其设计和演变过程能给我们提供重要的经验和教训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996315" y="609600"/>
            <a:ext cx="4288790" cy="1889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60" y="445770"/>
            <a:ext cx="2152650" cy="2143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952373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段寄存器组合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8086</a:t>
            </a:r>
            <a:r>
              <a:rPr lang="zh-CN" altLang="en-US" sz="2000">
                <a:sym typeface="+mn-ea"/>
              </a:rPr>
              <a:t>中，段寄存器和偏移量寄存器存在一些默认组合，</a:t>
            </a:r>
            <a:r>
              <a:rPr lang="zh-CN" altLang="en-US" sz="2000">
                <a:sym typeface="+mn-ea"/>
              </a:rPr>
              <a:t>如下。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※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 </a:t>
            </a:r>
            <a:r>
              <a:rPr lang="zh-CN" altLang="en-US" sz="2000">
                <a:sym typeface="+mn-ea"/>
              </a:rPr>
              <a:t>CS:IP是固定的取指令方法。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※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SS:SP是固定的压栈弹栈方法。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※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ES:DI是固定的串处理指令用法。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※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除BX可以存放偏移量之外，AX、CX、DX不能存放偏移量。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※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SI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DI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BP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SP</a:t>
            </a:r>
            <a:r>
              <a:rPr lang="zh-CN" altLang="en-US" sz="2000">
                <a:sym typeface="+mn-ea"/>
              </a:rPr>
              <a:t>均可以存放偏移量。</a:t>
            </a:r>
            <a:endParaRPr lang="zh-CN" altLang="en-US" sz="2000"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en-US" altLang="zh-CN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段式</a:t>
            </a:r>
            <a:r>
              <a:rPr lang="zh-CN" altLang="en-US" sz="2000" b="1">
                <a:solidFill>
                  <a:srgbClr val="9C0B15"/>
                </a:solidFill>
              </a:rPr>
              <a:t>内存管理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2415" y="1341755"/>
          <a:ext cx="9269941" cy="23653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1115"/>
                <a:gridCol w="3453765"/>
                <a:gridCol w="4515061"/>
              </a:tblGrid>
              <a:tr h="467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偏移量寄存器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用途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9593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CS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IP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取指令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DS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BX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、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DI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、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SI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或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16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位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立即数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通用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SS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SP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或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BP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线程栈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ES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DI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串处理指令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952373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BIOS	</a:t>
            </a:r>
            <a:r>
              <a:rPr lang="zh-CN" altLang="en-US" sz="2000">
                <a:sym typeface="+mn-ea"/>
              </a:rPr>
              <a:t>基本输入输出系统（Basic Input/Output System），属于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系统程序中的固件</a:t>
            </a:r>
            <a:r>
              <a:rPr lang="zh-CN" altLang="en-US" sz="2000">
                <a:sym typeface="+mn-ea"/>
              </a:rPr>
              <a:t>，	是由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硬件制造商</a:t>
            </a:r>
            <a:r>
              <a:rPr lang="zh-CN" altLang="en-US" sz="2000">
                <a:sym typeface="+mn-ea"/>
              </a:rPr>
              <a:t>提供的、与具体硬件对应的一系列低层次子程序，负责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机器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的基本功能和操作系统的引导</a:t>
            </a:r>
            <a:r>
              <a:rPr lang="zh-CN" altLang="en-US" sz="2000">
                <a:sym typeface="+mn-ea"/>
              </a:rPr>
              <a:t>。一般存储在主板上的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只读BIOS芯片</a:t>
            </a:r>
            <a:r>
              <a:rPr lang="zh-CN" altLang="en-US" sz="2000">
                <a:sym typeface="+mn-ea"/>
              </a:rPr>
              <a:t>中。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如</a:t>
            </a:r>
            <a:r>
              <a:rPr lang="en-US" altLang="zh-CN" sz="2000">
                <a:sym typeface="+mn-ea"/>
              </a:rPr>
              <a:t>DOS</a:t>
            </a:r>
            <a:r>
              <a:rPr lang="zh-CN" altLang="en-US" sz="2000">
                <a:sym typeface="+mn-ea"/>
              </a:rPr>
              <a:t>等实模式操作系统会通过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INT XXH</a:t>
            </a:r>
            <a:r>
              <a:rPr lang="zh-CN" altLang="en-US" sz="2000">
                <a:sym typeface="+mn-ea"/>
              </a:rPr>
              <a:t>调用</a:t>
            </a:r>
            <a:r>
              <a:rPr lang="en-US" altLang="zh-CN" sz="2000">
                <a:sym typeface="+mn-ea"/>
              </a:rPr>
              <a:t>BIOS</a:t>
            </a:r>
            <a:r>
              <a:rPr lang="zh-CN" altLang="en-US" sz="2000">
                <a:sym typeface="+mn-ea"/>
              </a:rPr>
              <a:t>功能以完成</a:t>
            </a:r>
            <a:r>
              <a:rPr lang="zh-CN" altLang="en-US" sz="2000">
                <a:sym typeface="+mn-ea"/>
              </a:rPr>
              <a:t>高级功能。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UEFI</a:t>
            </a:r>
            <a:r>
              <a:rPr lang="en-US" altLang="zh-CN" sz="2000">
                <a:sym typeface="+mn-ea"/>
              </a:rPr>
              <a:t>	BIOS</a:t>
            </a:r>
            <a:r>
              <a:rPr lang="zh-CN" altLang="en-US" sz="2000">
                <a:sym typeface="+mn-ea"/>
              </a:rPr>
              <a:t>的</a:t>
            </a:r>
            <a:r>
              <a:rPr lang="zh-CN" altLang="en-US" sz="2000">
                <a:sym typeface="+mn-ea"/>
              </a:rPr>
              <a:t>现代升级版本，基本功能相同，但更强大，也主要用来引导操作系统。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DOS</a:t>
            </a:r>
            <a:r>
              <a:rPr lang="zh-CN" altLang="en-US" sz="2000">
                <a:sym typeface="+mn-ea"/>
              </a:rPr>
              <a:t>需要按照</a:t>
            </a:r>
            <a:r>
              <a:rPr lang="en-US" altLang="zh-CN" sz="2000">
                <a:sym typeface="+mn-ea"/>
              </a:rPr>
              <a:t>BIOS</a:t>
            </a:r>
            <a:r>
              <a:rPr lang="zh-CN" altLang="en-US" sz="2000">
                <a:sym typeface="+mn-ea"/>
              </a:rPr>
              <a:t>格式调用功能，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不能用UEFI引导DOS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UEFI</a:t>
            </a:r>
            <a:r>
              <a:rPr lang="zh-CN" altLang="en-US" sz="2000">
                <a:sym typeface="+mn-ea"/>
              </a:rPr>
              <a:t>有</a:t>
            </a:r>
            <a:r>
              <a:rPr lang="zh-CN" altLang="en-US" sz="2000">
                <a:sym typeface="+mn-ea"/>
              </a:rPr>
              <a:t>另外的调用功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能的方法。</a:t>
            </a:r>
            <a:r>
              <a:rPr lang="en-US" altLang="zh-CN" sz="2000">
                <a:sym typeface="+mn-ea"/>
              </a:rPr>
              <a:t>UEFI</a:t>
            </a:r>
            <a:r>
              <a:rPr lang="zh-CN" altLang="en-US" sz="2000">
                <a:sym typeface="+mn-ea"/>
              </a:rPr>
              <a:t>内含</a:t>
            </a:r>
            <a:r>
              <a:rPr lang="en-US" altLang="zh-CN" sz="2000">
                <a:sym typeface="+mn-ea"/>
              </a:rPr>
              <a:t>Shell</a:t>
            </a:r>
            <a:r>
              <a:rPr lang="zh-CN" altLang="en-US" sz="2000">
                <a:sym typeface="+mn-ea"/>
              </a:rPr>
              <a:t>，无需启动操作系统即可执行部分维护</a:t>
            </a:r>
            <a:r>
              <a:rPr lang="zh-CN" altLang="en-US" sz="2000">
                <a:sym typeface="+mn-ea"/>
              </a:rPr>
              <a:t>功能。</a:t>
            </a:r>
            <a:endParaRPr lang="zh-CN" altLang="en-US" sz="2000"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BIOS</a:t>
            </a:r>
            <a:endParaRPr lang="en-US" altLang="zh-CN" sz="2000" b="1">
              <a:solidFill>
                <a:srgbClr val="9C0B1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2177415"/>
            <a:ext cx="4375785" cy="3034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80" y="2177415"/>
            <a:ext cx="4063365" cy="3034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95237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DOS		</a:t>
            </a:r>
            <a:r>
              <a:rPr lang="zh-CN" altLang="en-US" sz="2000">
                <a:sym typeface="+mn-ea"/>
              </a:rPr>
              <a:t>主要由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微软公司</a:t>
            </a:r>
            <a:r>
              <a:rPr lang="zh-CN" altLang="en-US" sz="2000">
                <a:sym typeface="+mn-ea"/>
              </a:rPr>
              <a:t>开发的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磁盘操作系统</a:t>
            </a:r>
            <a:r>
              <a:rPr lang="zh-CN" altLang="en-US" sz="2000">
                <a:sym typeface="+mn-ea"/>
              </a:rPr>
              <a:t>（Disk Operating System），提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供一个Shell，直接面对磁盘文件进行相关操作。同时，也作为一个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含有大量子程序的库，提供应用程序所需要的调用。在</a:t>
            </a:r>
            <a:r>
              <a:rPr lang="en-US" altLang="zh-CN" sz="2000">
                <a:sym typeface="+mn-ea"/>
              </a:rPr>
              <a:t>DOS</a:t>
            </a:r>
            <a:r>
              <a:rPr lang="zh-CN" altLang="en-US" sz="2000">
                <a:sym typeface="+mn-ea"/>
              </a:rPr>
              <a:t>下，应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用程序可以</a:t>
            </a:r>
            <a:r>
              <a:rPr lang="zh-CN" altLang="en-US" sz="2000">
                <a:sym typeface="+mn-ea"/>
              </a:rPr>
              <a:t>直接调用</a:t>
            </a:r>
            <a:r>
              <a:rPr lang="en-US" altLang="zh-CN" sz="2000">
                <a:sym typeface="+mn-ea"/>
              </a:rPr>
              <a:t>BIOS</a:t>
            </a:r>
            <a:r>
              <a:rPr lang="zh-CN" altLang="en-US" sz="2000">
                <a:sym typeface="+mn-ea"/>
              </a:rPr>
              <a:t>，也可以调用</a:t>
            </a:r>
            <a:r>
              <a:rPr lang="en-US" altLang="zh-CN" sz="2000">
                <a:sym typeface="+mn-ea"/>
              </a:rPr>
              <a:t>DOS</a:t>
            </a:r>
            <a:r>
              <a:rPr lang="zh-CN" altLang="en-US" sz="2000">
                <a:sym typeface="+mn-ea"/>
              </a:rPr>
              <a:t>的</a:t>
            </a:r>
            <a:r>
              <a:rPr lang="zh-CN" altLang="en-US" sz="2000">
                <a:sym typeface="+mn-ea"/>
              </a:rPr>
              <a:t>功能。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DOS存放在磁盘等外存中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DOSBOX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开源的</a:t>
            </a:r>
            <a:r>
              <a:rPr lang="en-US" altLang="zh-CN" sz="2000">
                <a:sym typeface="+mn-ea"/>
              </a:rPr>
              <a:t>8086/DOS</a:t>
            </a:r>
            <a:r>
              <a:rPr lang="zh-CN" altLang="en-US" sz="2000">
                <a:sym typeface="+mn-ea"/>
              </a:rPr>
              <a:t>兼容虚拟机。一开始是作为游戏模拟器开发的，但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其它方面的使用也日渐</a:t>
            </a:r>
            <a:r>
              <a:rPr lang="zh-CN" altLang="en-US" sz="2000">
                <a:sym typeface="+mn-ea"/>
              </a:rPr>
              <a:t>广泛。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本课程实验实际使用</a:t>
            </a:r>
            <a:r>
              <a:rPr lang="en-US" altLang="zh-CN" sz="2000">
                <a:sym typeface="+mn-ea"/>
              </a:rPr>
              <a:t>DOSBOX</a:t>
            </a:r>
            <a:r>
              <a:rPr lang="zh-CN" altLang="en-US" sz="2000">
                <a:sym typeface="+mn-ea"/>
              </a:rPr>
              <a:t>，它可以在</a:t>
            </a:r>
            <a:r>
              <a:rPr lang="en-US" altLang="zh-CN" sz="2000">
                <a:sym typeface="+mn-ea"/>
              </a:rPr>
              <a:t>Windows</a:t>
            </a:r>
            <a:r>
              <a:rPr lang="zh-CN" altLang="en-US" sz="2000">
                <a:sym typeface="+mn-ea"/>
              </a:rPr>
              <a:t>下</a:t>
            </a:r>
            <a:r>
              <a:rPr lang="zh-CN" altLang="en-US" sz="2000">
                <a:sym typeface="+mn-ea"/>
              </a:rPr>
              <a:t>直接运行。</a:t>
            </a:r>
            <a:endParaRPr lang="zh-CN" altLang="en-US" sz="2000"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DOS</a:t>
            </a:r>
            <a:endParaRPr lang="en-US" altLang="zh-CN" sz="2000" b="1">
              <a:solidFill>
                <a:srgbClr val="9C0B15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3470910"/>
            <a:ext cx="4907280" cy="331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95237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8086	</a:t>
            </a:r>
            <a:r>
              <a:rPr lang="en-US" altLang="zh-CN" sz="2000">
                <a:sym typeface="+mn-ea"/>
              </a:rPr>
              <a:t>x86处理器的鼻祖，由Intel 在1978</a:t>
            </a:r>
            <a:r>
              <a:rPr lang="zh-CN" altLang="en-US" sz="2000">
                <a:sym typeface="+mn-ea"/>
              </a:rPr>
              <a:t>年发布。被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IBM PC</a:t>
            </a:r>
            <a:r>
              <a:rPr lang="zh-CN" altLang="en-US" sz="2000">
                <a:sym typeface="+mn-ea"/>
              </a:rPr>
              <a:t>机选中作为其</a:t>
            </a:r>
            <a:r>
              <a:rPr lang="en-US" altLang="zh-CN" sz="2000">
                <a:sym typeface="+mn-ea"/>
              </a:rPr>
              <a:t>CPU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IBM	出于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供应链安全</a:t>
            </a:r>
            <a:r>
              <a:rPr lang="zh-CN" altLang="en-US" sz="2000">
                <a:sym typeface="+mn-ea"/>
              </a:rPr>
              <a:t>等要求</a:t>
            </a:r>
            <a:r>
              <a:rPr lang="en-US" altLang="zh-CN" sz="2000">
                <a:sym typeface="+mn-ea"/>
              </a:rPr>
              <a:t>8086</a:t>
            </a:r>
            <a:r>
              <a:rPr lang="zh-CN" altLang="en-US" sz="2000">
                <a:sym typeface="+mn-ea"/>
              </a:rPr>
              <a:t>处理器具备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第二来源</a:t>
            </a:r>
            <a:r>
              <a:rPr lang="zh-CN" altLang="en-US" sz="2000">
                <a:sym typeface="+mn-ea"/>
              </a:rPr>
              <a:t>。于是，</a:t>
            </a:r>
            <a:r>
              <a:rPr lang="en-US" altLang="zh-CN" sz="2000">
                <a:sym typeface="+mn-ea"/>
              </a:rPr>
              <a:t>AMD</a:t>
            </a:r>
            <a:r>
              <a:rPr lang="zh-CN" altLang="en-US" sz="2000">
                <a:sym typeface="+mn-ea"/>
              </a:rPr>
              <a:t>也被授权了该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款处理器的生产。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特色</a:t>
            </a:r>
            <a:r>
              <a:rPr lang="en-US" altLang="zh-CN" sz="2000">
                <a:sym typeface="+mn-ea"/>
              </a:rPr>
              <a:t>	CISC</a:t>
            </a:r>
            <a:r>
              <a:rPr lang="zh-CN" altLang="en-US" sz="2000">
                <a:sym typeface="+mn-ea"/>
              </a:rPr>
              <a:t>架构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大量的</a:t>
            </a:r>
            <a:r>
              <a:rPr lang="zh-CN" altLang="en-US" sz="2000">
                <a:sym typeface="+mn-ea"/>
              </a:rPr>
              <a:t>专用指令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指令长度不定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多达六条（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现在看来几乎毫无用处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的）单字节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BCD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码调整指令（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!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）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四个通用寄存器，四个段寄存器，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充满妥协性的段式内存管理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x86发展历史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x86</a:t>
            </a:r>
            <a:r>
              <a:rPr lang="zh-CN" altLang="en-US" sz="2000" b="1">
                <a:solidFill>
                  <a:srgbClr val="9C0B15"/>
                </a:solidFill>
              </a:rPr>
              <a:t>发展历史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45415" y="4289425"/>
            <a:ext cx="4405630" cy="1849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45" y="4289425"/>
            <a:ext cx="4939030" cy="18503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95237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80286	</a:t>
            </a:r>
            <a:r>
              <a:rPr lang="zh-CN" altLang="en-US" sz="2000">
                <a:sym typeface="+mn-ea"/>
              </a:rPr>
              <a:t>Intel为x86添加了基于段式机制的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保护模式</a:t>
            </a:r>
            <a:r>
              <a:rPr lang="zh-CN" altLang="en-US" sz="2000">
                <a:sym typeface="+mn-ea"/>
              </a:rPr>
              <a:t>。现在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段寄存器不再直接储存段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的基址</a:t>
            </a:r>
            <a:r>
              <a:rPr lang="zh-CN" altLang="en-US" sz="2000">
                <a:sym typeface="+mn-ea"/>
              </a:rPr>
              <a:t>，而是储存段描述符的编号，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也叫段选择子</a:t>
            </a:r>
            <a:r>
              <a:rPr lang="zh-CN" altLang="en-US" sz="2000">
                <a:sym typeface="+mn-ea"/>
              </a:rPr>
              <a:t>。至于段描述符则有一个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表格存放它们。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如果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G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置1，描述的段长可达4GB。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市场反响不好，因为段选择子与段基址还是有点区别。而且Intel把这个东西	设计得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非常复杂</a:t>
            </a:r>
            <a:r>
              <a:rPr lang="zh-CN" altLang="en-US" sz="2000">
                <a:sym typeface="+mn-ea"/>
              </a:rPr>
              <a:t>，导致基本没人愿意用。原来的</a:t>
            </a:r>
            <a:r>
              <a:rPr lang="en-US" altLang="zh-CN" sz="2000">
                <a:sym typeface="+mn-ea"/>
              </a:rPr>
              <a:t>8086</a:t>
            </a:r>
            <a:r>
              <a:rPr lang="zh-CN" altLang="en-US" sz="2000">
                <a:sym typeface="+mn-ea"/>
              </a:rPr>
              <a:t>模式叫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实模式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特色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与</a:t>
            </a:r>
            <a:r>
              <a:rPr lang="en-US" altLang="zh-CN" sz="2000">
                <a:sym typeface="+mn-ea"/>
              </a:rPr>
              <a:t>8086</a:t>
            </a:r>
            <a:r>
              <a:rPr lang="zh-CN" altLang="en-US" sz="2000">
                <a:sym typeface="+mn-ea"/>
              </a:rPr>
              <a:t>指令系统维持前向兼容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六条BCD调整指令仍然保留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魔改的段式内存管理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x86发展历史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x86</a:t>
            </a:r>
            <a:r>
              <a:rPr lang="zh-CN" altLang="en-US" sz="2000" b="1">
                <a:solidFill>
                  <a:srgbClr val="9C0B15"/>
                </a:solidFill>
              </a:rPr>
              <a:t>发展历史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25" y="3401060"/>
            <a:ext cx="5610225" cy="327342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331470" y="3475990"/>
            <a:ext cx="3479800" cy="31984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952373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80386	</a:t>
            </a:r>
            <a:r>
              <a:rPr lang="zh-CN" altLang="en-US" sz="2000">
                <a:sym typeface="+mn-ea"/>
              </a:rPr>
              <a:t>Intel急忙强化了</a:t>
            </a:r>
            <a:r>
              <a:rPr lang="en-US" altLang="zh-CN" sz="2000">
                <a:sym typeface="+mn-ea"/>
              </a:rPr>
              <a:t>802</a:t>
            </a:r>
            <a:r>
              <a:rPr lang="zh-CN" altLang="en-US" sz="2000">
                <a:sym typeface="+mn-ea"/>
              </a:rPr>
              <a:t>86的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保护模式，现在允许分页</a:t>
            </a:r>
            <a:r>
              <a:rPr lang="zh-CN" altLang="en-US" sz="2000">
                <a:sym typeface="+mn-ea"/>
              </a:rPr>
              <a:t>。一般说的保护模式就是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指这个带分页的保护模式。但是段机制也保留。程序访存，首先按照段机制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计算它的线性地址（在</a:t>
            </a:r>
            <a:r>
              <a:rPr lang="en-US" altLang="zh-CN" sz="2000">
                <a:sym typeface="+mn-ea"/>
              </a:rPr>
              <a:t>286</a:t>
            </a:r>
            <a:r>
              <a:rPr lang="zh-CN" altLang="en-US" sz="2000">
                <a:sym typeface="+mn-ea"/>
              </a:rPr>
              <a:t>和以前这就直接是物理地址了），然后再把它按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照分页机制转换成物理地址。为此，还将处理器设计为</a:t>
            </a:r>
            <a:r>
              <a:rPr lang="en-US" altLang="zh-CN" sz="2000">
                <a:sym typeface="+mn-ea"/>
              </a:rPr>
              <a:t>32</a:t>
            </a:r>
            <a:r>
              <a:rPr lang="zh-CN" altLang="en-US" sz="2000">
                <a:sym typeface="+mn-ea"/>
              </a:rPr>
              <a:t>位，当然也同时增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加了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个段寄存器以方便</a:t>
            </a:r>
            <a:r>
              <a:rPr lang="zh-CN" altLang="en-US" sz="2000">
                <a:sym typeface="+mn-ea"/>
              </a:rPr>
              <a:t>使用。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特色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真正的</a:t>
            </a:r>
            <a:r>
              <a:rPr lang="en-US" altLang="zh-CN" sz="2000">
                <a:sym typeface="+mn-ea"/>
              </a:rPr>
              <a:t>32</a:t>
            </a:r>
            <a:r>
              <a:rPr lang="zh-CN" altLang="en-US" sz="2000">
                <a:sym typeface="+mn-ea"/>
              </a:rPr>
              <a:t>位处理器，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额外的2个段寄存器</a:t>
            </a:r>
            <a:r>
              <a:rPr lang="zh-CN" altLang="en-US" sz="2000">
                <a:sym typeface="+mn-ea"/>
              </a:rPr>
              <a:t>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段寄存器仍为16位</a:t>
            </a:r>
            <a:endParaRPr lang="en-US" altLang="zh-CN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与</a:t>
            </a:r>
            <a:r>
              <a:rPr lang="en-US" altLang="zh-CN" sz="2000">
                <a:sym typeface="+mn-ea"/>
              </a:rPr>
              <a:t>80286</a:t>
            </a:r>
            <a:r>
              <a:rPr lang="zh-CN" altLang="en-US" sz="2000">
                <a:sym typeface="+mn-ea"/>
              </a:rPr>
              <a:t>指令系统维持前向兼容，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但AX、CX、DX也可以存放地址了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六条BCD调整指令仍然保留，段式内存管理仍然保留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新增页式内存管理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x86发展历史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x86</a:t>
            </a:r>
            <a:r>
              <a:rPr lang="zh-CN" altLang="en-US" sz="2000" b="1">
                <a:solidFill>
                  <a:srgbClr val="9C0B15"/>
                </a:solidFill>
              </a:rPr>
              <a:t>发展历史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48030" y="4018915"/>
            <a:ext cx="2623185" cy="2486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/>
        </p:nvPicPr>
        <p:blipFill>
          <a:blip r:embed="rId3"/>
          <a:stretch>
            <a:fillRect/>
          </a:stretch>
        </p:blipFill>
        <p:spPr>
          <a:xfrm>
            <a:off x="3950335" y="4031615"/>
            <a:ext cx="2400300" cy="2397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4"/>
          <a:stretch>
            <a:fillRect/>
          </a:stretch>
        </p:blipFill>
        <p:spPr>
          <a:xfrm>
            <a:off x="6849110" y="4018915"/>
            <a:ext cx="2534285" cy="24098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952373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AMD64	</a:t>
            </a:r>
            <a:r>
              <a:rPr lang="zh-CN" altLang="en-US" sz="2000">
                <a:sym typeface="+mn-ea"/>
              </a:rPr>
              <a:t>Intel忙于新的安腾架构时，</a:t>
            </a:r>
            <a:r>
              <a:rPr lang="en-US" altLang="zh-CN" sz="2000">
                <a:sym typeface="+mn-ea"/>
              </a:rPr>
              <a:t>AMD</a:t>
            </a:r>
            <a:r>
              <a:rPr lang="zh-CN" altLang="en-US" sz="2000">
                <a:sym typeface="+mn-ea"/>
              </a:rPr>
              <a:t>为</a:t>
            </a:r>
            <a:r>
              <a:rPr lang="en-US" altLang="zh-CN" sz="2000">
                <a:sym typeface="+mn-ea"/>
              </a:rPr>
              <a:t>x86</a:t>
            </a:r>
            <a:r>
              <a:rPr lang="zh-CN" altLang="en-US" sz="2000">
                <a:sym typeface="+mn-ea"/>
              </a:rPr>
              <a:t>增加了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长模式</a:t>
            </a:r>
            <a:r>
              <a:rPr lang="zh-CN" altLang="en-US" sz="2000">
                <a:sym typeface="+mn-ea"/>
              </a:rPr>
              <a:t>，该模式支持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64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位地址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空间和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64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位数据运算</a:t>
            </a:r>
            <a:r>
              <a:rPr lang="zh-CN" altLang="en-US" sz="2000">
                <a:sym typeface="+mn-ea"/>
              </a:rPr>
              <a:t>。在长模式下，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基本废除了段机制</a:t>
            </a:r>
            <a:r>
              <a:rPr lang="zh-CN" altLang="en-US" sz="2000">
                <a:sym typeface="+mn-ea"/>
              </a:rPr>
              <a:t>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废除了六条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BCD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指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令</a:t>
            </a:r>
            <a:r>
              <a:rPr lang="zh-CN" altLang="en-US" sz="2000">
                <a:sym typeface="+mn-ea"/>
              </a:rPr>
              <a:t>（主流编译器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早就不生成这些指令</a:t>
            </a:r>
            <a:r>
              <a:rPr lang="zh-CN" altLang="en-US" sz="2000">
                <a:sym typeface="+mn-ea"/>
              </a:rPr>
              <a:t>了），并扩展寄存器的字长到</a:t>
            </a:r>
            <a:r>
              <a:rPr lang="en-US" altLang="zh-CN" sz="2000">
                <a:sym typeface="+mn-ea"/>
              </a:rPr>
              <a:t>64</a:t>
            </a:r>
            <a:r>
              <a:rPr lang="zh-CN" altLang="en-US" sz="2000">
                <a:sym typeface="+mn-ea"/>
              </a:rPr>
              <a:t>位。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安腾的指令集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暴露了过多处理器内部细节</a:t>
            </a:r>
            <a:r>
              <a:rPr lang="zh-CN" altLang="en-US" sz="2000">
                <a:sym typeface="+mn-ea"/>
              </a:rPr>
              <a:t>，导致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编译器优化困难、代间二进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制性能差异大，还不兼容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x86</a:t>
            </a:r>
            <a:r>
              <a:rPr lang="zh-CN" altLang="en-US" sz="2000">
                <a:sym typeface="+mn-ea"/>
              </a:rPr>
              <a:t>，最终失败。</a:t>
            </a:r>
            <a:r>
              <a:rPr lang="en-US" altLang="zh-CN" sz="2000">
                <a:sym typeface="+mn-ea"/>
              </a:rPr>
              <a:t>Intel</a:t>
            </a:r>
            <a:r>
              <a:rPr lang="zh-CN" altLang="en-US" sz="2000">
                <a:sym typeface="+mn-ea"/>
              </a:rPr>
              <a:t>反过来求</a:t>
            </a:r>
            <a:r>
              <a:rPr lang="en-US" altLang="zh-CN" sz="2000">
                <a:sym typeface="+mn-ea"/>
              </a:rPr>
              <a:t>AMD</a:t>
            </a:r>
            <a:r>
              <a:rPr lang="zh-CN" altLang="en-US" sz="2000">
                <a:sym typeface="+mn-ea"/>
              </a:rPr>
              <a:t>给予</a:t>
            </a:r>
            <a:r>
              <a:rPr lang="en-US" altLang="zh-CN" sz="2000">
                <a:sym typeface="+mn-ea"/>
              </a:rPr>
              <a:t>64</a:t>
            </a:r>
            <a:r>
              <a:rPr lang="zh-CN" altLang="en-US" sz="2000">
                <a:sym typeface="+mn-ea"/>
              </a:rPr>
              <a:t>位授权。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特色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真正的</a:t>
            </a:r>
            <a:r>
              <a:rPr lang="en-US" altLang="zh-CN" sz="2000">
                <a:sym typeface="+mn-ea"/>
              </a:rPr>
              <a:t>64</a:t>
            </a:r>
            <a:r>
              <a:rPr lang="zh-CN" altLang="en-US" sz="2000">
                <a:sym typeface="+mn-ea"/>
              </a:rPr>
              <a:t>位处理器，再增加</a:t>
            </a:r>
            <a:r>
              <a:rPr lang="en-US" altLang="zh-CN" sz="2000">
                <a:sym typeface="+mn-ea"/>
              </a:rPr>
              <a:t>8</a:t>
            </a:r>
            <a:r>
              <a:rPr lang="zh-CN" altLang="en-US" sz="2000">
                <a:sym typeface="+mn-ea"/>
              </a:rPr>
              <a:t>个额外的寄存器</a:t>
            </a:r>
            <a:endParaRPr lang="en-US" altLang="zh-CN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与</a:t>
            </a:r>
            <a:r>
              <a:rPr lang="en-US" altLang="zh-CN" sz="2000">
                <a:sym typeface="+mn-ea"/>
              </a:rPr>
              <a:t>80386</a:t>
            </a:r>
            <a:r>
              <a:rPr lang="zh-CN" altLang="en-US" sz="2000">
                <a:sym typeface="+mn-ea"/>
              </a:rPr>
              <a:t>指令系统维持前向兼容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废除六条BCD调整指令</a:t>
            </a:r>
            <a:endParaRPr lang="en-US" altLang="zh-CN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基本废除段式内存管理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x86发展历史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x86</a:t>
            </a:r>
            <a:r>
              <a:rPr lang="zh-CN" altLang="en-US" sz="2000" b="1">
                <a:solidFill>
                  <a:srgbClr val="9C0B15"/>
                </a:solidFill>
              </a:rPr>
              <a:t>发展历史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3458845" y="4176395"/>
            <a:ext cx="3057525" cy="2411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3"/>
          <a:stretch>
            <a:fillRect/>
          </a:stretch>
        </p:blipFill>
        <p:spPr>
          <a:xfrm>
            <a:off x="860425" y="4236720"/>
            <a:ext cx="2249805" cy="2292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560" y="4236720"/>
            <a:ext cx="2233295" cy="22332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x86发展历史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AMD64</a:t>
            </a:r>
            <a:r>
              <a:rPr lang="zh-CN" altLang="en-US" sz="2000" b="1">
                <a:solidFill>
                  <a:srgbClr val="9C0B15"/>
                </a:solidFill>
              </a:rPr>
              <a:t>通用寄存器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14142720" y="4665980"/>
            <a:ext cx="2209165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CS</a:t>
            </a:r>
            <a:endParaRPr lang="en-US" altLang="zh-CN"/>
          </a:p>
        </p:txBody>
      </p:sp>
      <p:sp>
        <p:nvSpPr>
          <p:cNvPr id="62" name="圆角矩形 61"/>
          <p:cNvSpPr/>
          <p:nvPr/>
        </p:nvSpPr>
        <p:spPr>
          <a:xfrm>
            <a:off x="14142720" y="5024755"/>
            <a:ext cx="2209165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DS</a:t>
            </a:r>
            <a:endParaRPr lang="en-US" altLang="zh-CN"/>
          </a:p>
        </p:txBody>
      </p:sp>
      <p:sp>
        <p:nvSpPr>
          <p:cNvPr id="63" name="圆角矩形 62"/>
          <p:cNvSpPr/>
          <p:nvPr/>
        </p:nvSpPr>
        <p:spPr>
          <a:xfrm>
            <a:off x="14142720" y="5344160"/>
            <a:ext cx="2208530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SS</a:t>
            </a:r>
            <a:endParaRPr lang="en-US" altLang="zh-CN"/>
          </a:p>
        </p:txBody>
      </p:sp>
      <p:sp>
        <p:nvSpPr>
          <p:cNvPr id="64" name="圆角矩形 63"/>
          <p:cNvSpPr/>
          <p:nvPr/>
        </p:nvSpPr>
        <p:spPr>
          <a:xfrm>
            <a:off x="14142720" y="5669915"/>
            <a:ext cx="2207895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ES</a:t>
            </a:r>
            <a:endParaRPr lang="en-US" altLang="zh-CN"/>
          </a:p>
        </p:txBody>
      </p:sp>
      <p:sp>
        <p:nvSpPr>
          <p:cNvPr id="72" name="文本框 71"/>
          <p:cNvSpPr txBox="1"/>
          <p:nvPr/>
        </p:nvSpPr>
        <p:spPr>
          <a:xfrm>
            <a:off x="4613275" y="5461000"/>
            <a:ext cx="3575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8000">
                <a:sym typeface="+mn-ea"/>
              </a:rPr>
              <a:t>~</a:t>
            </a:r>
            <a:endParaRPr lang="en-US" altLang="zh-CN" sz="8000">
              <a:sym typeface="+mn-ea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11455" y="671195"/>
            <a:ext cx="4069715" cy="1005840"/>
            <a:chOff x="843" y="1587"/>
            <a:chExt cx="6409" cy="1584"/>
          </a:xfrm>
        </p:grpSpPr>
        <p:cxnSp>
          <p:nvCxnSpPr>
            <p:cNvPr id="69" name="直接连接符 68"/>
            <p:cNvCxnSpPr/>
            <p:nvPr/>
          </p:nvCxnSpPr>
          <p:spPr>
            <a:xfrm>
              <a:off x="6448" y="2772"/>
              <a:ext cx="1" cy="393"/>
            </a:xfrm>
            <a:prstGeom prst="line">
              <a:avLst/>
            </a:prstGeom>
            <a:ln w="28575" cmpd="sng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圆角矩形 64"/>
            <p:cNvSpPr/>
            <p:nvPr/>
          </p:nvSpPr>
          <p:spPr>
            <a:xfrm>
              <a:off x="843" y="1587"/>
              <a:ext cx="6409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RAX</a:t>
              </a:r>
              <a:endParaRPr lang="en-US" altLang="zh-CN"/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5644" y="2379"/>
              <a:ext cx="1607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AX</a:t>
              </a:r>
              <a:endParaRPr lang="en-US" altLang="zh-CN"/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4048" y="1983"/>
              <a:ext cx="320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EAX</a:t>
              </a:r>
              <a:endParaRPr lang="en-US" altLang="zh-CN"/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5644" y="2772"/>
              <a:ext cx="802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AH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6448" y="2775"/>
              <a:ext cx="803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AL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sp>
        <p:nvSpPr>
          <p:cNvPr id="87" name="圆角矩形 86"/>
          <p:cNvSpPr/>
          <p:nvPr/>
        </p:nvSpPr>
        <p:spPr>
          <a:xfrm>
            <a:off x="14143990" y="6003925"/>
            <a:ext cx="2207895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FS</a:t>
            </a:r>
            <a:endParaRPr lang="en-US" altLang="zh-CN"/>
          </a:p>
        </p:txBody>
      </p:sp>
      <p:sp>
        <p:nvSpPr>
          <p:cNvPr id="88" name="圆角矩形 87"/>
          <p:cNvSpPr/>
          <p:nvPr/>
        </p:nvSpPr>
        <p:spPr>
          <a:xfrm>
            <a:off x="14143990" y="6320790"/>
            <a:ext cx="2207895" cy="25146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GS</a:t>
            </a:r>
            <a:endParaRPr lang="en-US" altLang="zh-CN"/>
          </a:p>
        </p:txBody>
      </p:sp>
      <p:grpSp>
        <p:nvGrpSpPr>
          <p:cNvPr id="93" name="组合 92"/>
          <p:cNvGrpSpPr/>
          <p:nvPr/>
        </p:nvGrpSpPr>
        <p:grpSpPr>
          <a:xfrm>
            <a:off x="5513070" y="676910"/>
            <a:ext cx="4069715" cy="1005840"/>
            <a:chOff x="843" y="1587"/>
            <a:chExt cx="6409" cy="1584"/>
          </a:xfrm>
        </p:grpSpPr>
        <p:cxnSp>
          <p:nvCxnSpPr>
            <p:cNvPr id="94" name="直接连接符 93"/>
            <p:cNvCxnSpPr/>
            <p:nvPr/>
          </p:nvCxnSpPr>
          <p:spPr>
            <a:xfrm>
              <a:off x="6448" y="2772"/>
              <a:ext cx="1" cy="393"/>
            </a:xfrm>
            <a:prstGeom prst="line">
              <a:avLst/>
            </a:prstGeom>
            <a:ln w="28575" cmpd="sng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圆角矩形 94"/>
            <p:cNvSpPr/>
            <p:nvPr/>
          </p:nvSpPr>
          <p:spPr>
            <a:xfrm>
              <a:off x="843" y="1587"/>
              <a:ext cx="6409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</a:t>
              </a:r>
              <a:r>
                <a:rPr lang="en-US" altLang="zh-CN"/>
                <a:t>BX</a:t>
              </a:r>
              <a:endParaRPr lang="en-US" altLang="zh-CN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5644" y="2379"/>
              <a:ext cx="1607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BX</a:t>
              </a:r>
              <a:endParaRPr lang="en-US" altLang="zh-CN"/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4048" y="1983"/>
              <a:ext cx="320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</a:t>
              </a:r>
              <a:r>
                <a:rPr lang="en-US" altLang="zh-CN"/>
                <a:t>BX</a:t>
              </a:r>
              <a:endParaRPr lang="en-US" altLang="zh-CN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5644" y="2772"/>
              <a:ext cx="802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BH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6448" y="2775"/>
              <a:ext cx="803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BL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211455" y="1880870"/>
            <a:ext cx="4069715" cy="1005840"/>
            <a:chOff x="843" y="3397"/>
            <a:chExt cx="6409" cy="1584"/>
          </a:xfrm>
        </p:grpSpPr>
        <p:cxnSp>
          <p:nvCxnSpPr>
            <p:cNvPr id="101" name="直接连接符 100"/>
            <p:cNvCxnSpPr/>
            <p:nvPr/>
          </p:nvCxnSpPr>
          <p:spPr>
            <a:xfrm>
              <a:off x="6448" y="4582"/>
              <a:ext cx="1" cy="393"/>
            </a:xfrm>
            <a:prstGeom prst="line">
              <a:avLst/>
            </a:prstGeom>
            <a:ln w="28575" cmpd="sng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圆角矩形 101"/>
            <p:cNvSpPr/>
            <p:nvPr/>
          </p:nvSpPr>
          <p:spPr>
            <a:xfrm>
              <a:off x="843" y="3397"/>
              <a:ext cx="6409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</a:t>
              </a:r>
              <a:r>
                <a:rPr lang="en-US" altLang="zh-CN"/>
                <a:t>CX</a:t>
              </a:r>
              <a:endParaRPr lang="en-US" altLang="zh-CN"/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5644" y="4189"/>
              <a:ext cx="1607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CX</a:t>
              </a:r>
              <a:endParaRPr lang="en-US" altLang="zh-CN"/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4048" y="3793"/>
              <a:ext cx="320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EC</a:t>
              </a:r>
              <a:r>
                <a:rPr lang="en-US" altLang="zh-CN"/>
                <a:t>X</a:t>
              </a:r>
              <a:endParaRPr lang="en-US" altLang="zh-CN"/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5644" y="4582"/>
              <a:ext cx="802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CH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6448" y="4585"/>
              <a:ext cx="803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CL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5511165" y="1880870"/>
            <a:ext cx="4069715" cy="1005840"/>
            <a:chOff x="843" y="1587"/>
            <a:chExt cx="6409" cy="1584"/>
          </a:xfrm>
        </p:grpSpPr>
        <p:cxnSp>
          <p:nvCxnSpPr>
            <p:cNvPr id="109" name="直接连接符 108"/>
            <p:cNvCxnSpPr/>
            <p:nvPr/>
          </p:nvCxnSpPr>
          <p:spPr>
            <a:xfrm>
              <a:off x="6448" y="2772"/>
              <a:ext cx="1" cy="393"/>
            </a:xfrm>
            <a:prstGeom prst="line">
              <a:avLst/>
            </a:prstGeom>
            <a:ln w="28575" cmpd="sng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圆角矩形 110"/>
            <p:cNvSpPr/>
            <p:nvPr/>
          </p:nvSpPr>
          <p:spPr>
            <a:xfrm>
              <a:off x="843" y="1587"/>
              <a:ext cx="6409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</a:t>
              </a:r>
              <a:r>
                <a:rPr lang="en-US" altLang="zh-CN"/>
                <a:t>DX</a:t>
              </a:r>
              <a:endParaRPr lang="en-US" altLang="zh-CN"/>
            </a:p>
          </p:txBody>
        </p:sp>
        <p:sp>
          <p:nvSpPr>
            <p:cNvPr id="112" name="圆角矩形 111"/>
            <p:cNvSpPr/>
            <p:nvPr/>
          </p:nvSpPr>
          <p:spPr>
            <a:xfrm>
              <a:off x="5644" y="2379"/>
              <a:ext cx="1607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DX</a:t>
              </a:r>
              <a:endParaRPr lang="en-US" altLang="zh-CN"/>
            </a:p>
          </p:txBody>
        </p:sp>
        <p:sp>
          <p:nvSpPr>
            <p:cNvPr id="113" name="圆角矩形 112"/>
            <p:cNvSpPr/>
            <p:nvPr/>
          </p:nvSpPr>
          <p:spPr>
            <a:xfrm>
              <a:off x="4048" y="1983"/>
              <a:ext cx="320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ED</a:t>
              </a:r>
              <a:r>
                <a:rPr lang="en-US" altLang="zh-CN"/>
                <a:t>X</a:t>
              </a:r>
              <a:endParaRPr lang="en-US" altLang="zh-CN"/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5644" y="2772"/>
              <a:ext cx="802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DH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15" name="圆角矩形 114"/>
            <p:cNvSpPr/>
            <p:nvPr/>
          </p:nvSpPr>
          <p:spPr>
            <a:xfrm>
              <a:off x="6448" y="2775"/>
              <a:ext cx="803" cy="39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DL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211455" y="3090545"/>
            <a:ext cx="4070350" cy="1005840"/>
            <a:chOff x="843" y="5365"/>
            <a:chExt cx="6410" cy="1584"/>
          </a:xfrm>
        </p:grpSpPr>
        <p:sp>
          <p:nvSpPr>
            <p:cNvPr id="83" name="圆角矩形 82"/>
            <p:cNvSpPr/>
            <p:nvPr/>
          </p:nvSpPr>
          <p:spPr>
            <a:xfrm>
              <a:off x="843" y="5365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RSI</a:t>
              </a:r>
              <a:endParaRPr lang="en-US" altLang="zh-CN"/>
            </a:p>
          </p:txBody>
        </p:sp>
        <p:sp>
          <p:nvSpPr>
            <p:cNvPr id="122" name="圆角矩形 121"/>
            <p:cNvSpPr/>
            <p:nvPr/>
          </p:nvSpPr>
          <p:spPr>
            <a:xfrm>
              <a:off x="4049" y="5761"/>
              <a:ext cx="320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</a:t>
              </a:r>
              <a:r>
                <a:rPr lang="en-US" altLang="zh-CN"/>
                <a:t>SI</a:t>
              </a:r>
              <a:endParaRPr lang="en-US" altLang="zh-CN"/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5644" y="6157"/>
              <a:ext cx="1607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SI</a:t>
              </a:r>
              <a:endParaRPr lang="en-US" altLang="zh-CN"/>
            </a:p>
          </p:txBody>
        </p:sp>
        <p:sp>
          <p:nvSpPr>
            <p:cNvPr id="124" name="圆角矩形 123"/>
            <p:cNvSpPr/>
            <p:nvPr/>
          </p:nvSpPr>
          <p:spPr>
            <a:xfrm>
              <a:off x="6446" y="6553"/>
              <a:ext cx="803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SIL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509895" y="3090545"/>
            <a:ext cx="4070350" cy="1005840"/>
            <a:chOff x="7640" y="5365"/>
            <a:chExt cx="6410" cy="1584"/>
          </a:xfrm>
        </p:grpSpPr>
        <p:sp>
          <p:nvSpPr>
            <p:cNvPr id="125" name="圆角矩形 124"/>
            <p:cNvSpPr/>
            <p:nvPr/>
          </p:nvSpPr>
          <p:spPr>
            <a:xfrm>
              <a:off x="7640" y="5365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RDI</a:t>
              </a:r>
              <a:endParaRPr lang="en-US" altLang="zh-CN"/>
            </a:p>
          </p:txBody>
        </p:sp>
        <p:sp>
          <p:nvSpPr>
            <p:cNvPr id="126" name="圆角矩形 125"/>
            <p:cNvSpPr/>
            <p:nvPr/>
          </p:nvSpPr>
          <p:spPr>
            <a:xfrm>
              <a:off x="10846" y="5761"/>
              <a:ext cx="320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ED</a:t>
              </a:r>
              <a:r>
                <a:rPr lang="en-US" altLang="zh-CN"/>
                <a:t>I</a:t>
              </a:r>
              <a:endParaRPr lang="en-US" altLang="zh-CN"/>
            </a:p>
          </p:txBody>
        </p:sp>
        <p:sp>
          <p:nvSpPr>
            <p:cNvPr id="127" name="圆角矩形 126"/>
            <p:cNvSpPr/>
            <p:nvPr/>
          </p:nvSpPr>
          <p:spPr>
            <a:xfrm>
              <a:off x="12441" y="6157"/>
              <a:ext cx="1607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DI</a:t>
              </a:r>
              <a:endParaRPr lang="en-US" altLang="zh-CN"/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13243" y="6553"/>
              <a:ext cx="803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DIL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208915" y="4300220"/>
            <a:ext cx="4070350" cy="1005840"/>
            <a:chOff x="839" y="7125"/>
            <a:chExt cx="6410" cy="1584"/>
          </a:xfrm>
        </p:grpSpPr>
        <p:sp>
          <p:nvSpPr>
            <p:cNvPr id="129" name="圆角矩形 128"/>
            <p:cNvSpPr/>
            <p:nvPr/>
          </p:nvSpPr>
          <p:spPr>
            <a:xfrm>
              <a:off x="839" y="7125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RBP</a:t>
              </a:r>
              <a:endParaRPr lang="en-US" altLang="zh-CN"/>
            </a:p>
          </p:txBody>
        </p:sp>
        <p:sp>
          <p:nvSpPr>
            <p:cNvPr id="130" name="圆角矩形 129"/>
            <p:cNvSpPr/>
            <p:nvPr/>
          </p:nvSpPr>
          <p:spPr>
            <a:xfrm>
              <a:off x="4045" y="7521"/>
              <a:ext cx="320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EBP</a:t>
              </a:r>
              <a:endParaRPr lang="en-US" altLang="zh-CN"/>
            </a:p>
          </p:txBody>
        </p:sp>
        <p:sp>
          <p:nvSpPr>
            <p:cNvPr id="131" name="圆角矩形 130"/>
            <p:cNvSpPr/>
            <p:nvPr/>
          </p:nvSpPr>
          <p:spPr>
            <a:xfrm>
              <a:off x="5640" y="7917"/>
              <a:ext cx="1607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BP</a:t>
              </a:r>
              <a:endParaRPr lang="en-US" altLang="zh-CN"/>
            </a:p>
          </p:txBody>
        </p:sp>
        <p:sp>
          <p:nvSpPr>
            <p:cNvPr id="132" name="圆角矩形 131"/>
            <p:cNvSpPr/>
            <p:nvPr/>
          </p:nvSpPr>
          <p:spPr>
            <a:xfrm>
              <a:off x="6442" y="8313"/>
              <a:ext cx="803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BPL</a:t>
              </a:r>
              <a:endParaRPr lang="en-US" altLang="zh-CN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5507355" y="4300220"/>
            <a:ext cx="4070350" cy="1005840"/>
            <a:chOff x="7636" y="7125"/>
            <a:chExt cx="6410" cy="1584"/>
          </a:xfrm>
        </p:grpSpPr>
        <p:sp>
          <p:nvSpPr>
            <p:cNvPr id="133" name="圆角矩形 132"/>
            <p:cNvSpPr/>
            <p:nvPr/>
          </p:nvSpPr>
          <p:spPr>
            <a:xfrm>
              <a:off x="7636" y="7125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RSP</a:t>
              </a:r>
              <a:endParaRPr lang="en-US" altLang="zh-CN"/>
            </a:p>
          </p:txBody>
        </p:sp>
        <p:sp>
          <p:nvSpPr>
            <p:cNvPr id="134" name="圆角矩形 133"/>
            <p:cNvSpPr/>
            <p:nvPr/>
          </p:nvSpPr>
          <p:spPr>
            <a:xfrm>
              <a:off x="10842" y="7521"/>
              <a:ext cx="320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</a:t>
              </a:r>
              <a:r>
                <a:rPr lang="en-US" altLang="zh-CN"/>
                <a:t>SP</a:t>
              </a:r>
              <a:endParaRPr lang="en-US" altLang="zh-CN"/>
            </a:p>
          </p:txBody>
        </p:sp>
        <p:sp>
          <p:nvSpPr>
            <p:cNvPr id="135" name="圆角矩形 134"/>
            <p:cNvSpPr/>
            <p:nvPr/>
          </p:nvSpPr>
          <p:spPr>
            <a:xfrm>
              <a:off x="12437" y="7917"/>
              <a:ext cx="1607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SP</a:t>
              </a:r>
              <a:endParaRPr lang="en-US" altLang="zh-CN"/>
            </a:p>
          </p:txBody>
        </p:sp>
        <p:sp>
          <p:nvSpPr>
            <p:cNvPr id="136" name="圆角矩形 135"/>
            <p:cNvSpPr/>
            <p:nvPr/>
          </p:nvSpPr>
          <p:spPr>
            <a:xfrm>
              <a:off x="13239" y="8313"/>
              <a:ext cx="803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SPL</a:t>
              </a:r>
              <a:endParaRPr lang="en-US" altLang="zh-CN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211455" y="5509895"/>
            <a:ext cx="4070350" cy="1005840"/>
            <a:chOff x="839" y="7125"/>
            <a:chExt cx="6410" cy="1584"/>
          </a:xfrm>
        </p:grpSpPr>
        <p:sp>
          <p:nvSpPr>
            <p:cNvPr id="143" name="圆角矩形 142"/>
            <p:cNvSpPr/>
            <p:nvPr/>
          </p:nvSpPr>
          <p:spPr>
            <a:xfrm>
              <a:off x="839" y="7125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R8</a:t>
              </a:r>
              <a:endParaRPr lang="en-US" altLang="zh-CN"/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4045" y="7521"/>
              <a:ext cx="3204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R8D</a:t>
              </a:r>
              <a:endParaRPr lang="en-US" altLang="zh-CN"/>
            </a:p>
          </p:txBody>
        </p:sp>
        <p:sp>
          <p:nvSpPr>
            <p:cNvPr id="145" name="圆角矩形 144"/>
            <p:cNvSpPr/>
            <p:nvPr/>
          </p:nvSpPr>
          <p:spPr>
            <a:xfrm>
              <a:off x="5640" y="7917"/>
              <a:ext cx="1607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R8W</a:t>
              </a:r>
              <a:endParaRPr lang="en-US" altLang="zh-CN"/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6442" y="8313"/>
              <a:ext cx="803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R8L</a:t>
              </a:r>
              <a:endParaRPr lang="en-US" altLang="zh-CN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5504815" y="5509895"/>
            <a:ext cx="4070350" cy="1005840"/>
            <a:chOff x="839" y="7125"/>
            <a:chExt cx="6410" cy="1584"/>
          </a:xfrm>
        </p:grpSpPr>
        <p:sp>
          <p:nvSpPr>
            <p:cNvPr id="148" name="圆角矩形 147"/>
            <p:cNvSpPr/>
            <p:nvPr/>
          </p:nvSpPr>
          <p:spPr>
            <a:xfrm>
              <a:off x="839" y="7125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R15</a:t>
              </a:r>
              <a:endParaRPr lang="en-US" altLang="zh-CN"/>
            </a:p>
          </p:txBody>
        </p:sp>
        <p:sp>
          <p:nvSpPr>
            <p:cNvPr id="149" name="圆角矩形 148"/>
            <p:cNvSpPr/>
            <p:nvPr/>
          </p:nvSpPr>
          <p:spPr>
            <a:xfrm>
              <a:off x="4045" y="7521"/>
              <a:ext cx="3204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R15D</a:t>
              </a:r>
              <a:endParaRPr lang="en-US" altLang="zh-CN"/>
            </a:p>
          </p:txBody>
        </p:sp>
        <p:sp>
          <p:nvSpPr>
            <p:cNvPr id="150" name="圆角矩形 149"/>
            <p:cNvSpPr/>
            <p:nvPr/>
          </p:nvSpPr>
          <p:spPr>
            <a:xfrm>
              <a:off x="5640" y="7917"/>
              <a:ext cx="1607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R15W</a:t>
              </a:r>
              <a:endParaRPr lang="en-US" altLang="zh-CN"/>
            </a:p>
          </p:txBody>
        </p:sp>
        <p:sp>
          <p:nvSpPr>
            <p:cNvPr id="151" name="圆角矩形 150"/>
            <p:cNvSpPr/>
            <p:nvPr/>
          </p:nvSpPr>
          <p:spPr>
            <a:xfrm>
              <a:off x="6442" y="8313"/>
              <a:ext cx="803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R15L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</p:grpSp>
      <p:sp>
        <p:nvSpPr>
          <p:cNvPr id="152" name="右箭头标注 151"/>
          <p:cNvSpPr/>
          <p:nvPr/>
        </p:nvSpPr>
        <p:spPr>
          <a:xfrm flipH="1">
            <a:off x="4276725" y="1549400"/>
            <a:ext cx="995045" cy="914400"/>
          </a:xfrm>
          <a:prstGeom prst="rightArrowCallout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长模式</a:t>
            </a:r>
            <a:endParaRPr lang="zh-CN" altLang="en-US"/>
          </a:p>
        </p:txBody>
      </p:sp>
      <p:sp>
        <p:nvSpPr>
          <p:cNvPr id="153" name="右箭头标注 152"/>
          <p:cNvSpPr/>
          <p:nvPr/>
        </p:nvSpPr>
        <p:spPr>
          <a:xfrm flipH="1">
            <a:off x="4294505" y="3010535"/>
            <a:ext cx="995045" cy="914400"/>
          </a:xfrm>
          <a:prstGeom prst="rightArrow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保护模式</a:t>
            </a:r>
            <a:endParaRPr lang="zh-CN" altLang="en-US"/>
          </a:p>
        </p:txBody>
      </p:sp>
      <p:sp>
        <p:nvSpPr>
          <p:cNvPr id="154" name="右箭头标注 153"/>
          <p:cNvSpPr/>
          <p:nvPr/>
        </p:nvSpPr>
        <p:spPr>
          <a:xfrm flipH="1">
            <a:off x="4276725" y="4471670"/>
            <a:ext cx="995045" cy="914400"/>
          </a:xfrm>
          <a:prstGeom prst="rightArrowCallout">
            <a:avLst/>
          </a:prstGeom>
          <a:solidFill>
            <a:srgbClr val="D02F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实模式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x86发展历史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AMD64</a:t>
            </a:r>
            <a:r>
              <a:rPr lang="zh-CN" altLang="en-US" sz="2000" b="1">
                <a:solidFill>
                  <a:srgbClr val="9C0B15"/>
                </a:solidFill>
              </a:rPr>
              <a:t>特殊寄存器和</a:t>
            </a:r>
            <a:r>
              <a:rPr lang="zh-CN" altLang="en-US" sz="2000" b="1">
                <a:solidFill>
                  <a:srgbClr val="9C0B15"/>
                </a:solidFill>
              </a:rPr>
              <a:t>段寄存器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545195" y="1568450"/>
            <a:ext cx="1026160" cy="1873885"/>
            <a:chOff x="13458" y="2440"/>
            <a:chExt cx="1616" cy="2951"/>
          </a:xfrm>
        </p:grpSpPr>
        <p:sp>
          <p:nvSpPr>
            <p:cNvPr id="61" name="圆角矩形 60"/>
            <p:cNvSpPr/>
            <p:nvPr/>
          </p:nvSpPr>
          <p:spPr>
            <a:xfrm>
              <a:off x="13458" y="2440"/>
              <a:ext cx="1617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CS</a:t>
              </a:r>
              <a:endParaRPr lang="en-US" altLang="zh-CN"/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13460" y="2951"/>
              <a:ext cx="1615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DS</a:t>
              </a:r>
              <a:endParaRPr lang="en-US" altLang="zh-CN"/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13460" y="3462"/>
              <a:ext cx="1615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SS</a:t>
              </a:r>
              <a:endParaRPr lang="en-US" altLang="zh-CN"/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13460" y="3973"/>
              <a:ext cx="1615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ES</a:t>
              </a:r>
              <a:endParaRPr lang="en-US" altLang="zh-CN"/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13462" y="4484"/>
              <a:ext cx="1611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FS</a:t>
              </a:r>
              <a:endParaRPr lang="en-US" altLang="zh-CN"/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13462" y="4995"/>
              <a:ext cx="1611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GS</a:t>
              </a:r>
              <a:endParaRPr lang="en-US" altLang="zh-CN"/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206375" y="676910"/>
            <a:ext cx="4070350" cy="754380"/>
            <a:chOff x="843" y="5365"/>
            <a:chExt cx="6410" cy="1188"/>
          </a:xfrm>
        </p:grpSpPr>
        <p:sp>
          <p:nvSpPr>
            <p:cNvPr id="83" name="圆角矩形 82"/>
            <p:cNvSpPr/>
            <p:nvPr/>
          </p:nvSpPr>
          <p:spPr>
            <a:xfrm>
              <a:off x="843" y="5365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</a:t>
              </a:r>
              <a:r>
                <a:rPr lang="en-US" altLang="zh-CN"/>
                <a:t>IP</a:t>
              </a:r>
              <a:endParaRPr lang="en-US" altLang="zh-CN"/>
            </a:p>
          </p:txBody>
        </p:sp>
        <p:sp>
          <p:nvSpPr>
            <p:cNvPr id="122" name="圆角矩形 121"/>
            <p:cNvSpPr/>
            <p:nvPr/>
          </p:nvSpPr>
          <p:spPr>
            <a:xfrm>
              <a:off x="4049" y="5761"/>
              <a:ext cx="320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</a:t>
              </a:r>
              <a:r>
                <a:rPr lang="en-US" altLang="zh-CN"/>
                <a:t>IP</a:t>
              </a:r>
              <a:endParaRPr lang="en-US" altLang="zh-CN"/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5644" y="6157"/>
              <a:ext cx="1607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IP</a:t>
              </a:r>
              <a:endParaRPr lang="en-US" altLang="zh-CN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02275" y="676910"/>
            <a:ext cx="4070350" cy="754380"/>
            <a:chOff x="843" y="5365"/>
            <a:chExt cx="6410" cy="1188"/>
          </a:xfrm>
        </p:grpSpPr>
        <p:sp>
          <p:nvSpPr>
            <p:cNvPr id="5" name="圆角矩形 4"/>
            <p:cNvSpPr/>
            <p:nvPr/>
          </p:nvSpPr>
          <p:spPr>
            <a:xfrm>
              <a:off x="843" y="5365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</a:t>
              </a:r>
              <a:r>
                <a:rPr lang="en-US" altLang="zh-CN"/>
                <a:t>FLAGS</a:t>
              </a:r>
              <a:endParaRPr lang="en-US" altLang="zh-CN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4049" y="5761"/>
              <a:ext cx="320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</a:t>
              </a:r>
              <a:r>
                <a:rPr lang="en-US" altLang="zh-CN"/>
                <a:t>FLAGS</a:t>
              </a:r>
              <a:endParaRPr lang="en-US" altLang="zh-CN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644" y="6157"/>
              <a:ext cx="1607" cy="396"/>
            </a:xfrm>
            <a:prstGeom prst="roundRect">
              <a:avLst/>
            </a:prstGeom>
            <a:solidFill>
              <a:srgbClr val="D02F3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FLAGS</a:t>
              </a:r>
              <a:endParaRPr lang="en-US" altLang="zh-CN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99390" y="1731010"/>
            <a:ext cx="4799330" cy="502920"/>
            <a:chOff x="843" y="5365"/>
            <a:chExt cx="6410" cy="792"/>
          </a:xfrm>
        </p:grpSpPr>
        <p:sp>
          <p:nvSpPr>
            <p:cNvPr id="67" name="圆角矩形 66"/>
            <p:cNvSpPr/>
            <p:nvPr/>
          </p:nvSpPr>
          <p:spPr>
            <a:xfrm>
              <a:off x="843" y="5365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GDTR</a:t>
              </a:r>
              <a:r>
                <a:rPr lang="zh-CN" altLang="en-US"/>
                <a:t>（</a:t>
              </a:r>
              <a:r>
                <a:rPr lang="en-US" altLang="zh-CN"/>
                <a:t>64+16</a:t>
              </a:r>
              <a:r>
                <a:rPr lang="zh-CN" altLang="en-US"/>
                <a:t>位）</a:t>
              </a:r>
              <a:endParaRPr lang="zh-CN" altLang="en-US"/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50" y="5761"/>
              <a:ext cx="4803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GDTR</a:t>
              </a:r>
              <a:r>
                <a:rPr lang="zh-CN" altLang="en-US"/>
                <a:t>（</a:t>
              </a:r>
              <a:r>
                <a:rPr lang="en-US" altLang="zh-CN"/>
                <a:t>32+16</a:t>
              </a:r>
              <a:r>
                <a:rPr lang="zh-CN" altLang="en-US"/>
                <a:t>位）</a:t>
              </a:r>
              <a:endParaRPr lang="zh-CN" altLang="en-US"/>
            </a:p>
          </p:txBody>
        </p:sp>
      </p:grpSp>
      <p:sp>
        <p:nvSpPr>
          <p:cNvPr id="77" name="圆角矩形 76"/>
          <p:cNvSpPr/>
          <p:nvPr/>
        </p:nvSpPr>
        <p:spPr>
          <a:xfrm>
            <a:off x="5495290" y="1731010"/>
            <a:ext cx="1020445" cy="2514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LDTR</a:t>
            </a:r>
            <a:endParaRPr lang="en-US" altLang="zh-CN"/>
          </a:p>
        </p:txBody>
      </p:sp>
      <p:grpSp>
        <p:nvGrpSpPr>
          <p:cNvPr id="81" name="组合 80"/>
          <p:cNvGrpSpPr/>
          <p:nvPr/>
        </p:nvGrpSpPr>
        <p:grpSpPr>
          <a:xfrm>
            <a:off x="199390" y="2379980"/>
            <a:ext cx="4799330" cy="502920"/>
            <a:chOff x="843" y="5365"/>
            <a:chExt cx="6410" cy="792"/>
          </a:xfrm>
        </p:grpSpPr>
        <p:sp>
          <p:nvSpPr>
            <p:cNvPr id="82" name="圆角矩形 81"/>
            <p:cNvSpPr/>
            <p:nvPr/>
          </p:nvSpPr>
          <p:spPr>
            <a:xfrm>
              <a:off x="843" y="5365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IDTR</a:t>
              </a:r>
              <a:r>
                <a:rPr lang="zh-CN" altLang="en-US"/>
                <a:t>（</a:t>
              </a:r>
              <a:r>
                <a:rPr lang="en-US" altLang="zh-CN"/>
                <a:t>64+16</a:t>
              </a:r>
              <a:r>
                <a:rPr lang="zh-CN" altLang="en-US"/>
                <a:t>位）</a:t>
              </a:r>
              <a:endParaRPr lang="zh-CN" altLang="en-US"/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2450" y="5761"/>
              <a:ext cx="4803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IDTR</a:t>
              </a:r>
              <a:r>
                <a:rPr lang="zh-CN" altLang="en-US"/>
                <a:t>（</a:t>
              </a:r>
              <a:r>
                <a:rPr lang="en-US" altLang="zh-CN"/>
                <a:t>32+16</a:t>
              </a:r>
              <a:r>
                <a:rPr lang="zh-CN" altLang="en-US"/>
                <a:t>位）</a:t>
              </a:r>
              <a:endParaRPr lang="zh-CN" altLang="en-US"/>
            </a:p>
          </p:txBody>
        </p:sp>
      </p:grpSp>
      <p:sp>
        <p:nvSpPr>
          <p:cNvPr id="85" name="圆角矩形 84"/>
          <p:cNvSpPr/>
          <p:nvPr/>
        </p:nvSpPr>
        <p:spPr>
          <a:xfrm>
            <a:off x="5494020" y="2379980"/>
            <a:ext cx="1020445" cy="2514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</a:t>
            </a:r>
            <a:endParaRPr lang="en-US" altLang="zh-CN"/>
          </a:p>
        </p:txBody>
      </p:sp>
      <p:grpSp>
        <p:nvGrpSpPr>
          <p:cNvPr id="91" name="组合 90"/>
          <p:cNvGrpSpPr/>
          <p:nvPr/>
        </p:nvGrpSpPr>
        <p:grpSpPr>
          <a:xfrm>
            <a:off x="199390" y="3679825"/>
            <a:ext cx="4070350" cy="490855"/>
            <a:chOff x="8663" y="5743"/>
            <a:chExt cx="6410" cy="773"/>
          </a:xfrm>
        </p:grpSpPr>
        <p:sp>
          <p:nvSpPr>
            <p:cNvPr id="13" name="圆角矩形 12"/>
            <p:cNvSpPr/>
            <p:nvPr/>
          </p:nvSpPr>
          <p:spPr>
            <a:xfrm>
              <a:off x="11870" y="6120"/>
              <a:ext cx="3203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CR0</a:t>
              </a:r>
              <a:endParaRPr lang="en-US" altLang="zh-CN"/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8663" y="5743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CR0</a:t>
              </a:r>
              <a:endParaRPr lang="en-US" altLang="zh-CN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495290" y="3691890"/>
            <a:ext cx="4070350" cy="490855"/>
            <a:chOff x="8663" y="5743"/>
            <a:chExt cx="6410" cy="773"/>
          </a:xfrm>
        </p:grpSpPr>
        <p:sp>
          <p:nvSpPr>
            <p:cNvPr id="108" name="圆角矩形 107"/>
            <p:cNvSpPr/>
            <p:nvPr/>
          </p:nvSpPr>
          <p:spPr>
            <a:xfrm>
              <a:off x="11870" y="6120"/>
              <a:ext cx="3203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CR1</a:t>
              </a:r>
              <a:endParaRPr lang="en-US" altLang="zh-CN"/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8663" y="5743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CR1</a:t>
              </a:r>
              <a:endParaRPr lang="en-US" altLang="zh-CN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199390" y="4370705"/>
            <a:ext cx="4070350" cy="490855"/>
            <a:chOff x="8663" y="5743"/>
            <a:chExt cx="6410" cy="773"/>
          </a:xfrm>
        </p:grpSpPr>
        <p:sp>
          <p:nvSpPr>
            <p:cNvPr id="117" name="圆角矩形 116"/>
            <p:cNvSpPr/>
            <p:nvPr/>
          </p:nvSpPr>
          <p:spPr>
            <a:xfrm>
              <a:off x="11870" y="6120"/>
              <a:ext cx="3203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CR2</a:t>
              </a:r>
              <a:endParaRPr lang="en-US" altLang="zh-CN"/>
            </a:p>
          </p:txBody>
        </p:sp>
        <p:sp>
          <p:nvSpPr>
            <p:cNvPr id="118" name="圆角矩形 117"/>
            <p:cNvSpPr/>
            <p:nvPr/>
          </p:nvSpPr>
          <p:spPr>
            <a:xfrm>
              <a:off x="8663" y="5743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CR2</a:t>
              </a:r>
              <a:endParaRPr lang="en-US" altLang="zh-CN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501640" y="4370705"/>
            <a:ext cx="4070350" cy="490855"/>
            <a:chOff x="8663" y="5743"/>
            <a:chExt cx="6410" cy="773"/>
          </a:xfrm>
        </p:grpSpPr>
        <p:sp>
          <p:nvSpPr>
            <p:cNvPr id="120" name="圆角矩形 119"/>
            <p:cNvSpPr/>
            <p:nvPr/>
          </p:nvSpPr>
          <p:spPr>
            <a:xfrm>
              <a:off x="11870" y="6120"/>
              <a:ext cx="3203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CR3</a:t>
              </a:r>
              <a:endParaRPr lang="en-US" altLang="zh-CN"/>
            </a:p>
          </p:txBody>
        </p:sp>
        <p:sp>
          <p:nvSpPr>
            <p:cNvPr id="121" name="圆角矩形 120"/>
            <p:cNvSpPr/>
            <p:nvPr/>
          </p:nvSpPr>
          <p:spPr>
            <a:xfrm>
              <a:off x="8663" y="5743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CR3</a:t>
              </a:r>
              <a:endParaRPr lang="en-US" altLang="zh-CN"/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199390" y="5056505"/>
            <a:ext cx="4070350" cy="490855"/>
            <a:chOff x="8663" y="5743"/>
            <a:chExt cx="6410" cy="773"/>
          </a:xfrm>
        </p:grpSpPr>
        <p:sp>
          <p:nvSpPr>
            <p:cNvPr id="156" name="圆角矩形 155"/>
            <p:cNvSpPr/>
            <p:nvPr/>
          </p:nvSpPr>
          <p:spPr>
            <a:xfrm>
              <a:off x="11870" y="6120"/>
              <a:ext cx="3203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CR4</a:t>
              </a:r>
              <a:endParaRPr lang="en-US" altLang="zh-CN"/>
            </a:p>
          </p:txBody>
        </p:sp>
        <p:sp>
          <p:nvSpPr>
            <p:cNvPr id="157" name="圆角矩形 156"/>
            <p:cNvSpPr/>
            <p:nvPr/>
          </p:nvSpPr>
          <p:spPr>
            <a:xfrm>
              <a:off x="8663" y="5743"/>
              <a:ext cx="6410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CR4</a:t>
              </a:r>
              <a:endParaRPr lang="en-US" altLang="zh-CN"/>
            </a:p>
          </p:txBody>
        </p:sp>
      </p:grpSp>
      <p:sp>
        <p:nvSpPr>
          <p:cNvPr id="163" name="圆角矩形 162"/>
          <p:cNvSpPr/>
          <p:nvPr/>
        </p:nvSpPr>
        <p:spPr>
          <a:xfrm>
            <a:off x="5495290" y="5044440"/>
            <a:ext cx="4070350" cy="251460"/>
          </a:xfrm>
          <a:prstGeom prst="roundRect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CR8</a:t>
            </a:r>
            <a:endParaRPr lang="en-US" altLang="zh-CN"/>
          </a:p>
        </p:txBody>
      </p:sp>
      <p:sp>
        <p:nvSpPr>
          <p:cNvPr id="167" name="圆角矩形 166"/>
          <p:cNvSpPr/>
          <p:nvPr/>
        </p:nvSpPr>
        <p:spPr>
          <a:xfrm>
            <a:off x="200660" y="3190875"/>
            <a:ext cx="7839710" cy="2514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MSRs</a:t>
            </a:r>
            <a:r>
              <a:rPr lang="zh-CN" altLang="en-US"/>
              <a:t>（多个，位数</a:t>
            </a:r>
            <a:r>
              <a:rPr lang="zh-CN" altLang="en-US"/>
              <a:t>不定）</a:t>
            </a:r>
            <a:endParaRPr lang="zh-CN" altLang="en-US"/>
          </a:p>
        </p:txBody>
      </p:sp>
      <p:sp>
        <p:nvSpPr>
          <p:cNvPr id="168" name="圆角矩形 167"/>
          <p:cNvSpPr/>
          <p:nvPr/>
        </p:nvSpPr>
        <p:spPr>
          <a:xfrm>
            <a:off x="7207885" y="6224270"/>
            <a:ext cx="2358390" cy="2514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XMM0-7</a:t>
            </a:r>
            <a:r>
              <a:rPr lang="zh-CN" altLang="en-US"/>
              <a:t>（</a:t>
            </a:r>
            <a:r>
              <a:rPr lang="en-US" altLang="zh-CN"/>
              <a:t>128</a:t>
            </a:r>
            <a:r>
              <a:rPr lang="zh-CN" altLang="en-US"/>
              <a:t>位）</a:t>
            </a:r>
            <a:endParaRPr lang="zh-CN" altLang="en-US"/>
          </a:p>
        </p:txBody>
      </p:sp>
      <p:sp>
        <p:nvSpPr>
          <p:cNvPr id="169" name="圆角矩形 168"/>
          <p:cNvSpPr/>
          <p:nvPr/>
        </p:nvSpPr>
        <p:spPr>
          <a:xfrm>
            <a:off x="4846955" y="5972810"/>
            <a:ext cx="4718685" cy="251460"/>
          </a:xfrm>
          <a:prstGeom prst="roundRect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YMM0-15</a:t>
            </a:r>
            <a:r>
              <a:rPr lang="zh-CN" altLang="en-US"/>
              <a:t>（</a:t>
            </a:r>
            <a:r>
              <a:rPr lang="en-US" altLang="zh-CN"/>
              <a:t>256</a:t>
            </a:r>
            <a:r>
              <a:rPr lang="zh-CN" altLang="en-US"/>
              <a:t>位）</a:t>
            </a:r>
            <a:endParaRPr lang="zh-CN" altLang="en-US"/>
          </a:p>
        </p:txBody>
      </p:sp>
      <p:sp>
        <p:nvSpPr>
          <p:cNvPr id="170" name="圆角矩形 169"/>
          <p:cNvSpPr/>
          <p:nvPr/>
        </p:nvSpPr>
        <p:spPr>
          <a:xfrm>
            <a:off x="7538085" y="6475730"/>
            <a:ext cx="2021205" cy="2514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ST/MM0-7</a:t>
            </a:r>
            <a:r>
              <a:rPr lang="zh-CN" altLang="en-US"/>
              <a:t>（</a:t>
            </a:r>
            <a:r>
              <a:rPr lang="en-US" altLang="zh-CN"/>
              <a:t>80</a:t>
            </a:r>
            <a:r>
              <a:rPr lang="zh-CN" altLang="en-US"/>
              <a:t>位）</a:t>
            </a:r>
            <a:endParaRPr lang="zh-CN" altLang="en-US"/>
          </a:p>
        </p:txBody>
      </p:sp>
      <p:sp>
        <p:nvSpPr>
          <p:cNvPr id="171" name="圆角矩形 170"/>
          <p:cNvSpPr/>
          <p:nvPr/>
        </p:nvSpPr>
        <p:spPr>
          <a:xfrm>
            <a:off x="199390" y="5721350"/>
            <a:ext cx="9373235" cy="251460"/>
          </a:xfrm>
          <a:prstGeom prst="roundRect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ZMM0-31</a:t>
            </a:r>
            <a:r>
              <a:rPr lang="zh-CN" altLang="en-US"/>
              <a:t>（</a:t>
            </a:r>
            <a:r>
              <a:rPr lang="en-US" altLang="zh-CN"/>
              <a:t>512</a:t>
            </a:r>
            <a:r>
              <a:rPr lang="zh-CN" altLang="en-US"/>
              <a:t>位）</a:t>
            </a:r>
            <a:endParaRPr lang="zh-CN" altLang="en-US"/>
          </a:p>
        </p:txBody>
      </p:sp>
      <p:sp>
        <p:nvSpPr>
          <p:cNvPr id="173" name="圆角矩形 172"/>
          <p:cNvSpPr/>
          <p:nvPr/>
        </p:nvSpPr>
        <p:spPr>
          <a:xfrm>
            <a:off x="212725" y="6314440"/>
            <a:ext cx="1014730" cy="2514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FPC</a:t>
            </a:r>
            <a:r>
              <a:rPr lang="en-US" altLang="zh-CN"/>
              <a:t>WR</a:t>
            </a:r>
            <a:endParaRPr lang="en-US" altLang="zh-CN"/>
          </a:p>
        </p:txBody>
      </p:sp>
      <p:sp>
        <p:nvSpPr>
          <p:cNvPr id="174" name="圆角矩形 173"/>
          <p:cNvSpPr/>
          <p:nvPr/>
        </p:nvSpPr>
        <p:spPr>
          <a:xfrm>
            <a:off x="1737360" y="6314440"/>
            <a:ext cx="1014730" cy="2514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FPS</a:t>
            </a:r>
            <a:r>
              <a:rPr lang="en-US" altLang="zh-CN"/>
              <a:t>WR</a:t>
            </a:r>
            <a:endParaRPr lang="en-US" altLang="zh-CN"/>
          </a:p>
        </p:txBody>
      </p:sp>
      <p:sp>
        <p:nvSpPr>
          <p:cNvPr id="175" name="圆角矩形 174"/>
          <p:cNvSpPr/>
          <p:nvPr/>
        </p:nvSpPr>
        <p:spPr>
          <a:xfrm>
            <a:off x="3261995" y="6314440"/>
            <a:ext cx="1014730" cy="2514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FPT</a:t>
            </a:r>
            <a:r>
              <a:rPr lang="en-US" altLang="zh-CN"/>
              <a:t>WR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952373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保护模式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CPU被分成特权级（又叫内核级）和用户级，用户级必须通过系统			调用才能访问特权级的内容。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支持互相隔离的</a:t>
            </a:r>
            <a:r>
              <a:rPr lang="zh-CN" altLang="en-US" sz="2000">
                <a:sym typeface="+mn-ea"/>
              </a:rPr>
              <a:t>多任务处理，提高系统安全性，寻址更多内</a:t>
            </a:r>
            <a:r>
              <a:rPr lang="zh-CN" altLang="en-US" sz="2000">
                <a:sym typeface="+mn-ea"/>
              </a:rPr>
              <a:t>存。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分页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将线性地址通过页表进行</a:t>
            </a:r>
            <a:r>
              <a:rPr lang="zh-CN" altLang="en-US" sz="2000">
                <a:sym typeface="+mn-ea"/>
              </a:rPr>
              <a:t>分级查找得到实际的物理地址，8038</a:t>
            </a:r>
            <a:r>
              <a:rPr lang="en-US" altLang="zh-CN" sz="2000">
                <a:sym typeface="+mn-ea"/>
              </a:rPr>
              <a:t>6+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页与页之间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不重叠，每个页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4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KiB</a:t>
            </a:r>
            <a:r>
              <a:rPr lang="zh-CN" altLang="en-US" sz="2000">
                <a:sym typeface="+mn-ea"/>
              </a:rPr>
              <a:t>，比段式直观、</a:t>
            </a:r>
            <a:r>
              <a:rPr lang="zh-CN" altLang="en-US" sz="2000">
                <a:sym typeface="+mn-ea"/>
              </a:rPr>
              <a:t>简单、</a:t>
            </a:r>
            <a:r>
              <a:rPr lang="zh-CN" altLang="en-US" sz="2000">
                <a:sym typeface="+mn-ea"/>
              </a:rPr>
              <a:t>灵活很多。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一个段内的有效地址连续，线性地址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必然连续</a:t>
            </a:r>
            <a:r>
              <a:rPr lang="zh-CN" altLang="en-US" sz="2000">
                <a:sym typeface="+mn-ea"/>
              </a:rPr>
              <a:t>；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两个页内的线性地址连续，物理地址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不一定连续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寻址方法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保护模式与</a:t>
            </a:r>
            <a:r>
              <a:rPr lang="zh-CN" altLang="en-US" sz="2000" b="1">
                <a:solidFill>
                  <a:srgbClr val="9C0B15"/>
                </a:solidFill>
              </a:rPr>
              <a:t>分页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519555" y="5280025"/>
            <a:ext cx="7026275" cy="1433195"/>
            <a:chOff x="2393" y="6875"/>
            <a:chExt cx="11065" cy="2257"/>
          </a:xfrm>
        </p:grpSpPr>
        <p:sp>
          <p:nvSpPr>
            <p:cNvPr id="25" name="圆角矩形 24"/>
            <p:cNvSpPr/>
            <p:nvPr/>
          </p:nvSpPr>
          <p:spPr>
            <a:xfrm>
              <a:off x="2393" y="8364"/>
              <a:ext cx="2143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有效地址</a:t>
              </a:r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2413" y="6875"/>
              <a:ext cx="2143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段选择子</a:t>
              </a:r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425" y="6876"/>
              <a:ext cx="2143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段</a:t>
              </a:r>
              <a:r>
                <a:rPr lang="zh-CN" altLang="en-US"/>
                <a:t>描述符</a:t>
              </a:r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433" y="8364"/>
              <a:ext cx="2143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段基</a:t>
              </a:r>
              <a:r>
                <a:rPr lang="zh-CN" altLang="en-US"/>
                <a:t>址</a:t>
              </a:r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8384" y="8364"/>
              <a:ext cx="2142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线性地址</a:t>
              </a:r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1316" y="8364"/>
              <a:ext cx="2142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页表</a:t>
              </a:r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1313" y="6876"/>
              <a:ext cx="2142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物理地址</a:t>
              </a:r>
              <a:endParaRPr lang="zh-CN" altLang="en-US"/>
            </a:p>
          </p:txBody>
        </p:sp>
        <p:cxnSp>
          <p:nvCxnSpPr>
            <p:cNvPr id="26" name="直接箭头连接符 25"/>
            <p:cNvCxnSpPr>
              <a:stCxn id="5" idx="2"/>
              <a:endCxn id="6" idx="0"/>
            </p:cNvCxnSpPr>
            <p:nvPr/>
          </p:nvCxnSpPr>
          <p:spPr>
            <a:xfrm>
              <a:off x="6497" y="7644"/>
              <a:ext cx="8" cy="720"/>
            </a:xfrm>
            <a:prstGeom prst="straightConnector1">
              <a:avLst/>
            </a:prstGeom>
            <a:ln w="63500">
              <a:solidFill>
                <a:srgbClr val="9C0B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556" y="7256"/>
              <a:ext cx="877" cy="3"/>
            </a:xfrm>
            <a:prstGeom prst="straightConnector1">
              <a:avLst/>
            </a:prstGeom>
            <a:ln w="63500">
              <a:solidFill>
                <a:srgbClr val="9C0B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加号 76"/>
            <p:cNvSpPr/>
            <p:nvPr/>
          </p:nvSpPr>
          <p:spPr>
            <a:xfrm>
              <a:off x="4641" y="8388"/>
              <a:ext cx="720" cy="720"/>
            </a:xfrm>
            <a:prstGeom prst="mathPlus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>
              <a:stCxn id="6" idx="3"/>
              <a:endCxn id="7" idx="1"/>
            </p:cNvCxnSpPr>
            <p:nvPr/>
          </p:nvCxnSpPr>
          <p:spPr>
            <a:xfrm>
              <a:off x="7576" y="8748"/>
              <a:ext cx="808" cy="0"/>
            </a:xfrm>
            <a:prstGeom prst="straightConnector1">
              <a:avLst/>
            </a:prstGeom>
            <a:ln w="63500">
              <a:solidFill>
                <a:srgbClr val="9C0B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8" idx="0"/>
            </p:cNvCxnSpPr>
            <p:nvPr/>
          </p:nvCxnSpPr>
          <p:spPr>
            <a:xfrm flipH="1" flipV="1">
              <a:off x="12381" y="7643"/>
              <a:ext cx="6" cy="721"/>
            </a:xfrm>
            <a:prstGeom prst="straightConnector1">
              <a:avLst/>
            </a:prstGeom>
            <a:ln w="63500">
              <a:solidFill>
                <a:srgbClr val="9C0B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7" idx="3"/>
              <a:endCxn id="8" idx="1"/>
            </p:cNvCxnSpPr>
            <p:nvPr/>
          </p:nvCxnSpPr>
          <p:spPr>
            <a:xfrm>
              <a:off x="10526" y="8748"/>
              <a:ext cx="790" cy="0"/>
            </a:xfrm>
            <a:prstGeom prst="straightConnector1">
              <a:avLst/>
            </a:prstGeom>
            <a:ln w="63500">
              <a:solidFill>
                <a:srgbClr val="9C0B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>
            <a:off x="1519555" y="3326130"/>
            <a:ext cx="7024370" cy="1666240"/>
            <a:chOff x="3084" y="3700"/>
            <a:chExt cx="11062" cy="2624"/>
          </a:xfrm>
        </p:grpSpPr>
        <p:sp>
          <p:nvSpPr>
            <p:cNvPr id="82" name="圆角矩形 81"/>
            <p:cNvSpPr/>
            <p:nvPr/>
          </p:nvSpPr>
          <p:spPr>
            <a:xfrm>
              <a:off x="3084" y="5928"/>
              <a:ext cx="3185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线性地址</a:t>
              </a:r>
              <a:r>
                <a:rPr lang="en-US" altLang="zh-CN"/>
                <a:t>[31:22]</a:t>
              </a:r>
              <a:endParaRPr lang="en-US" altLang="zh-CN"/>
            </a:p>
          </p:txBody>
        </p:sp>
        <p:sp>
          <p:nvSpPr>
            <p:cNvPr id="120" name="圆角矩形 119"/>
            <p:cNvSpPr/>
            <p:nvPr/>
          </p:nvSpPr>
          <p:spPr>
            <a:xfrm>
              <a:off x="3084" y="3700"/>
              <a:ext cx="115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CR3</a:t>
              </a:r>
              <a:endParaRPr lang="en-US" altLang="zh-CN"/>
            </a:p>
          </p:txBody>
        </p:sp>
        <p:cxnSp>
          <p:nvCxnSpPr>
            <p:cNvPr id="63" name="直接箭头连接符 62"/>
            <p:cNvCxnSpPr/>
            <p:nvPr/>
          </p:nvCxnSpPr>
          <p:spPr>
            <a:xfrm>
              <a:off x="4238" y="3897"/>
              <a:ext cx="1009" cy="4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圆角矩形 63"/>
            <p:cNvSpPr/>
            <p:nvPr/>
          </p:nvSpPr>
          <p:spPr>
            <a:xfrm>
              <a:off x="5115" y="3901"/>
              <a:ext cx="1154" cy="17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目录</a:t>
              </a:r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7983" y="3901"/>
              <a:ext cx="1154" cy="1734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表项</a:t>
              </a:r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6269" y="5928"/>
              <a:ext cx="2869" cy="396"/>
            </a:xfrm>
            <a:prstGeom prst="roundRect">
              <a:avLst/>
            </a:prstGeom>
            <a:solidFill>
              <a:srgbClr val="00B0F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[21:12]</a:t>
              </a:r>
              <a:endParaRPr lang="en-US" altLang="zh-CN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9138" y="5928"/>
              <a:ext cx="2869" cy="396"/>
            </a:xfrm>
            <a:prstGeom prst="round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[11:0]</a:t>
              </a:r>
              <a:endParaRPr lang="en-US" altLang="zh-CN"/>
            </a:p>
          </p:txBody>
        </p:sp>
        <p:cxnSp>
          <p:nvCxnSpPr>
            <p:cNvPr id="70" name="肘形连接符 69"/>
            <p:cNvCxnSpPr>
              <a:stCxn id="82" idx="0"/>
              <a:endCxn id="71" idx="1"/>
            </p:cNvCxnSpPr>
            <p:nvPr/>
          </p:nvCxnSpPr>
          <p:spPr>
            <a:xfrm rot="16200000">
              <a:off x="4387" y="5200"/>
              <a:ext cx="1018" cy="438"/>
            </a:xfrm>
            <a:prstGeom prst="bentConnector2">
              <a:avLst/>
            </a:prstGeom>
            <a:ln w="63500">
              <a:solidFill>
                <a:srgbClr val="00B050">
                  <a:alpha val="7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圆角矩形 70"/>
            <p:cNvSpPr/>
            <p:nvPr/>
          </p:nvSpPr>
          <p:spPr>
            <a:xfrm>
              <a:off x="5115" y="4712"/>
              <a:ext cx="1153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cxnSp>
          <p:nvCxnSpPr>
            <p:cNvPr id="72" name="肘形连接符 71"/>
            <p:cNvCxnSpPr>
              <a:stCxn id="71" idx="3"/>
            </p:cNvCxnSpPr>
            <p:nvPr/>
          </p:nvCxnSpPr>
          <p:spPr>
            <a:xfrm flipV="1">
              <a:off x="6268" y="3911"/>
              <a:ext cx="1839" cy="999"/>
            </a:xfrm>
            <a:prstGeom prst="bentConnector3">
              <a:avLst>
                <a:gd name="adj1" fmla="val 27188"/>
              </a:avLst>
            </a:prstGeom>
            <a:ln w="63500">
              <a:solidFill>
                <a:srgbClr val="00B05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肘形连接符 72"/>
            <p:cNvCxnSpPr>
              <a:endCxn id="74" idx="1"/>
            </p:cNvCxnSpPr>
            <p:nvPr/>
          </p:nvCxnSpPr>
          <p:spPr>
            <a:xfrm rot="16200000">
              <a:off x="7100" y="5045"/>
              <a:ext cx="1328" cy="438"/>
            </a:xfrm>
            <a:prstGeom prst="bentConnector2">
              <a:avLst/>
            </a:prstGeom>
            <a:ln w="63500">
              <a:solidFill>
                <a:srgbClr val="00B0F0">
                  <a:alpha val="7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圆角矩形 73"/>
            <p:cNvSpPr/>
            <p:nvPr/>
          </p:nvSpPr>
          <p:spPr>
            <a:xfrm>
              <a:off x="7983" y="4402"/>
              <a:ext cx="1153" cy="39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75" name="加号 74"/>
            <p:cNvSpPr/>
            <p:nvPr/>
          </p:nvSpPr>
          <p:spPr>
            <a:xfrm>
              <a:off x="10212" y="4240"/>
              <a:ext cx="720" cy="720"/>
            </a:xfrm>
            <a:prstGeom prst="mathPlus">
              <a:avLst/>
            </a:prstGeom>
            <a:solidFill>
              <a:srgbClr val="D02F3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12004" y="4216"/>
              <a:ext cx="2142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物理地址</a:t>
              </a:r>
              <a:endParaRPr lang="zh-CN" altLang="en-US"/>
            </a:p>
          </p:txBody>
        </p:sp>
        <p:cxnSp>
          <p:nvCxnSpPr>
            <p:cNvPr id="78" name="直接箭头连接符 77"/>
            <p:cNvCxnSpPr>
              <a:stCxn id="74" idx="3"/>
            </p:cNvCxnSpPr>
            <p:nvPr/>
          </p:nvCxnSpPr>
          <p:spPr>
            <a:xfrm>
              <a:off x="9136" y="4600"/>
              <a:ext cx="1031" cy="1"/>
            </a:xfrm>
            <a:prstGeom prst="straightConnector1">
              <a:avLst/>
            </a:prstGeom>
            <a:ln w="63500">
              <a:solidFill>
                <a:srgbClr val="00B0F0">
                  <a:alpha val="7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 flipV="1">
              <a:off x="10569" y="4981"/>
              <a:ext cx="8" cy="948"/>
            </a:xfrm>
            <a:prstGeom prst="straightConnector1">
              <a:avLst/>
            </a:prstGeom>
            <a:ln w="63500">
              <a:solidFill>
                <a:srgbClr val="9C0B15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>
              <a:off x="10976" y="4601"/>
              <a:ext cx="1031" cy="1"/>
            </a:xfrm>
            <a:prstGeom prst="straightConnector1">
              <a:avLst/>
            </a:prstGeom>
            <a:ln w="63500">
              <a:solidFill>
                <a:srgbClr val="9C0B15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为什么</a:t>
                      </a: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8086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？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硬件与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085435" y="3306445"/>
            <a:ext cx="9121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9C0B15"/>
                </a:solidFill>
              </a:rPr>
              <a:t>x86		</a:t>
            </a:r>
            <a:r>
              <a:rPr lang="en-US" altLang="zh-CN" sz="2000"/>
              <a:t>x86</a:t>
            </a:r>
            <a:r>
              <a:rPr lang="zh-CN" altLang="en-US" sz="2000"/>
              <a:t>架构是指一系列指令集互相兼容的计算机。其鼻祖为</a:t>
            </a:r>
            <a:r>
              <a:rPr lang="en-US" altLang="zh-CN" sz="2000"/>
              <a:t>Intel</a:t>
            </a:r>
            <a:r>
              <a:rPr lang="zh-CN" altLang="en-US" sz="2000"/>
              <a:t>在</a:t>
            </a:r>
            <a:endParaRPr lang="zh-CN" altLang="en-US" sz="2000"/>
          </a:p>
          <a:p>
            <a:r>
              <a:rPr lang="en-US" altLang="zh-CN" sz="2000"/>
              <a:t>		1978</a:t>
            </a:r>
            <a:r>
              <a:rPr lang="zh-CN" altLang="en-US" sz="2000"/>
              <a:t>年发售的</a:t>
            </a:r>
            <a:r>
              <a:rPr lang="en-US" altLang="zh-CN" sz="2000"/>
              <a:t>8086</a:t>
            </a:r>
            <a:r>
              <a:rPr lang="zh-CN" altLang="en-US" sz="2000"/>
              <a:t>处理器。</a:t>
            </a:r>
            <a:endParaRPr lang="zh-CN" altLang="en-US" sz="2000"/>
          </a:p>
          <a:p>
            <a:endParaRPr lang="zh-CN" altLang="en-US" sz="2000"/>
          </a:p>
          <a:p>
            <a:pPr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用途广泛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>
                <a:solidFill>
                  <a:srgbClr val="9C0B15"/>
                </a:solidFill>
              </a:rPr>
              <a:t>个人电脑</a:t>
            </a:r>
            <a:r>
              <a:rPr lang="zh-CN" altLang="en-US" sz="2000"/>
              <a:t>，工业控制，游戏机，航空航天，云计算......</a:t>
            </a:r>
            <a:endParaRPr lang="zh-CN" altLang="en-US" sz="2000"/>
          </a:p>
          <a:p>
            <a:endParaRPr lang="en-US" altLang="zh-CN" sz="2000" b="1">
              <a:solidFill>
                <a:srgbClr val="9C0B15"/>
              </a:solidFill>
            </a:endParaRPr>
          </a:p>
          <a:p>
            <a:r>
              <a:rPr lang="zh-CN" altLang="en-US" sz="2000" b="1">
                <a:solidFill>
                  <a:srgbClr val="9C0B15"/>
                </a:solidFill>
              </a:rPr>
              <a:t>前向兼容</a:t>
            </a:r>
            <a:r>
              <a:rPr lang="en-US" altLang="zh-CN" sz="2000"/>
              <a:t>	</a:t>
            </a:r>
            <a:r>
              <a:rPr lang="zh-CN" altLang="en-US" sz="2000"/>
              <a:t>所有</a:t>
            </a:r>
            <a:r>
              <a:rPr lang="en-US" altLang="zh-CN" sz="2000"/>
              <a:t>x86</a:t>
            </a:r>
            <a:r>
              <a:rPr lang="zh-CN" altLang="en-US" sz="2000"/>
              <a:t>架构</a:t>
            </a:r>
            <a:r>
              <a:rPr lang="zh-CN" altLang="en-US" sz="2000">
                <a:solidFill>
                  <a:srgbClr val="9C0B15"/>
                </a:solidFill>
              </a:rPr>
              <a:t>都是</a:t>
            </a:r>
            <a:r>
              <a:rPr lang="en-US" altLang="zh-CN" sz="2000">
                <a:solidFill>
                  <a:srgbClr val="9C0B15"/>
                </a:solidFill>
              </a:rPr>
              <a:t>8086</a:t>
            </a:r>
            <a:r>
              <a:rPr lang="zh-CN" altLang="en-US" sz="2000">
                <a:solidFill>
                  <a:srgbClr val="9C0B15"/>
                </a:solidFill>
              </a:rPr>
              <a:t>的超集</a:t>
            </a:r>
            <a:r>
              <a:rPr lang="zh-CN" altLang="en-US" sz="2000"/>
              <a:t>，也即</a:t>
            </a:r>
            <a:r>
              <a:rPr lang="en-US" altLang="zh-CN" sz="2000"/>
              <a:t>8086</a:t>
            </a:r>
            <a:r>
              <a:rPr lang="zh-CN" altLang="en-US" sz="2000"/>
              <a:t>的功能在它们那里都具</a:t>
            </a:r>
            <a:endParaRPr lang="zh-CN" altLang="en-US" sz="2000"/>
          </a:p>
          <a:p>
            <a:r>
              <a:rPr lang="en-US" altLang="zh-CN" sz="2000"/>
              <a:t>		</a:t>
            </a:r>
            <a:r>
              <a:rPr lang="zh-CN" altLang="en-US" sz="2000"/>
              <a:t>备。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代表性强</a:t>
            </a:r>
            <a:r>
              <a:rPr lang="en-US" altLang="zh-CN" sz="2000"/>
              <a:t>	</a:t>
            </a:r>
            <a:r>
              <a:rPr lang="zh-CN" altLang="en-US" sz="2000"/>
              <a:t>一种非常典型非常有代表性的架构，</a:t>
            </a:r>
            <a:r>
              <a:rPr lang="zh-CN" altLang="en-US" sz="2000">
                <a:solidFill>
                  <a:srgbClr val="9C0B15"/>
                </a:solidFill>
              </a:rPr>
              <a:t>优缺点都很明显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历史悠久</a:t>
            </a:r>
            <a:r>
              <a:rPr lang="en-US" altLang="zh-CN" sz="2000"/>
              <a:t>	</a:t>
            </a:r>
            <a:r>
              <a:rPr lang="zh-CN" altLang="en-US" sz="2000">
                <a:solidFill>
                  <a:srgbClr val="9C0B15"/>
                </a:solidFill>
              </a:rPr>
              <a:t>其设计和演变过程能给我们提供重要的经验和教训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60350" y="221615"/>
            <a:ext cx="1624330" cy="715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45" y="3580130"/>
            <a:ext cx="1071880" cy="106743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3815715" y="221615"/>
            <a:ext cx="1167765" cy="708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2253615" y="203835"/>
            <a:ext cx="955675" cy="70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6"/>
          <a:stretch>
            <a:fillRect/>
          </a:stretch>
        </p:blipFill>
        <p:spPr>
          <a:xfrm>
            <a:off x="5563870" y="228283"/>
            <a:ext cx="681355" cy="679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7"/>
          <a:stretch>
            <a:fillRect/>
          </a:stretch>
        </p:blipFill>
        <p:spPr>
          <a:xfrm>
            <a:off x="6873240" y="190500"/>
            <a:ext cx="755015" cy="755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270" y="139065"/>
            <a:ext cx="956945" cy="857885"/>
          </a:xfrm>
          <a:prstGeom prst="rect">
            <a:avLst/>
          </a:prstGeom>
        </p:spPr>
      </p:pic>
      <p:pic>
        <p:nvPicPr>
          <p:cNvPr id="105" name="图片 104"/>
          <p:cNvPicPr/>
          <p:nvPr/>
        </p:nvPicPr>
        <p:blipFill>
          <a:blip r:embed="rId9"/>
          <a:stretch>
            <a:fillRect/>
          </a:stretch>
        </p:blipFill>
        <p:spPr>
          <a:xfrm>
            <a:off x="478155" y="1149668"/>
            <a:ext cx="1175385" cy="867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10"/>
          <a:stretch>
            <a:fillRect/>
          </a:stretch>
        </p:blipFill>
        <p:spPr>
          <a:xfrm>
            <a:off x="2135505" y="1113790"/>
            <a:ext cx="889635" cy="939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11"/>
          <a:stretch>
            <a:fillRect/>
          </a:stretch>
        </p:blipFill>
        <p:spPr>
          <a:xfrm>
            <a:off x="3507105" y="1148715"/>
            <a:ext cx="1086485" cy="869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12"/>
          <a:stretch>
            <a:fillRect/>
          </a:stretch>
        </p:blipFill>
        <p:spPr>
          <a:xfrm>
            <a:off x="5075555" y="1070293"/>
            <a:ext cx="1369695" cy="1026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4220" y="1138555"/>
            <a:ext cx="848995" cy="889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8350" y="2361248"/>
            <a:ext cx="976630" cy="946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505" y="2361248"/>
            <a:ext cx="951230" cy="946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17595" y="2336165"/>
            <a:ext cx="885190" cy="996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220000">
            <a:off x="6759575" y="2212975"/>
            <a:ext cx="1195705" cy="12439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2343150"/>
            <a:ext cx="876300" cy="982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2600" y="3609023"/>
            <a:ext cx="869315" cy="10096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13455" y="3582988"/>
            <a:ext cx="1045845" cy="10617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04130" y="3597275"/>
            <a:ext cx="1056005" cy="10331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04965" y="3589338"/>
            <a:ext cx="1049020" cy="104902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98815" y="3578225"/>
            <a:ext cx="921385" cy="107124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62880" y="2335848"/>
            <a:ext cx="837565" cy="9779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5255" y="5379720"/>
            <a:ext cx="1873885" cy="65532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41855" y="5099050"/>
            <a:ext cx="1178560" cy="121475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17595" y="5099050"/>
            <a:ext cx="1175385" cy="1198245"/>
          </a:xfrm>
          <a:prstGeom prst="rect">
            <a:avLst/>
          </a:prstGeom>
        </p:spPr>
      </p:pic>
      <p:pic>
        <p:nvPicPr>
          <p:cNvPr id="110" name="图片 109"/>
          <p:cNvPicPr/>
          <p:nvPr/>
        </p:nvPicPr>
        <p:blipFill>
          <a:blip r:embed="rId28"/>
          <a:stretch>
            <a:fillRect/>
          </a:stretch>
        </p:blipFill>
        <p:spPr>
          <a:xfrm>
            <a:off x="5076825" y="5099050"/>
            <a:ext cx="1210945" cy="1206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29"/>
          <a:stretch>
            <a:fillRect/>
          </a:stretch>
        </p:blipFill>
        <p:spPr>
          <a:xfrm>
            <a:off x="6630670" y="5107940"/>
            <a:ext cx="1198245" cy="1198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163560" y="5097780"/>
            <a:ext cx="1191895" cy="1191895"/>
          </a:xfrm>
          <a:prstGeom prst="rect">
            <a:avLst/>
          </a:prstGeom>
        </p:spPr>
      </p:pic>
      <p:sp>
        <p:nvSpPr>
          <p:cNvPr id="67" name="圆角矩形 66"/>
          <p:cNvSpPr/>
          <p:nvPr/>
        </p:nvSpPr>
        <p:spPr>
          <a:xfrm>
            <a:off x="3646805" y="137795"/>
            <a:ext cx="1447800" cy="868680"/>
          </a:xfrm>
          <a:prstGeom prst="roundRect">
            <a:avLst/>
          </a:prstGeom>
          <a:noFill/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8163560" y="142875"/>
            <a:ext cx="1135380" cy="868680"/>
          </a:xfrm>
          <a:prstGeom prst="roundRect">
            <a:avLst/>
          </a:prstGeom>
          <a:noFill/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圆角矩形 68"/>
          <p:cNvSpPr/>
          <p:nvPr/>
        </p:nvSpPr>
        <p:spPr>
          <a:xfrm>
            <a:off x="3506470" y="1138555"/>
            <a:ext cx="1087120" cy="868680"/>
          </a:xfrm>
          <a:prstGeom prst="roundRect">
            <a:avLst/>
          </a:prstGeom>
          <a:noFill/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6817360" y="1070610"/>
            <a:ext cx="1193800" cy="1026795"/>
          </a:xfrm>
          <a:prstGeom prst="roundRect">
            <a:avLst/>
          </a:prstGeom>
          <a:noFill/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3507105" y="2267585"/>
            <a:ext cx="1085850" cy="1133475"/>
          </a:xfrm>
          <a:prstGeom prst="roundRect">
            <a:avLst/>
          </a:prstGeom>
          <a:noFill/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8035290" y="3526155"/>
            <a:ext cx="1447800" cy="1173480"/>
          </a:xfrm>
          <a:prstGeom prst="roundRect">
            <a:avLst/>
          </a:prstGeom>
          <a:noFill/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6505575" y="3526155"/>
            <a:ext cx="1447800" cy="1173480"/>
          </a:xfrm>
          <a:prstGeom prst="roundRect">
            <a:avLst/>
          </a:prstGeom>
          <a:noFill/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5022850" y="5027930"/>
            <a:ext cx="1318260" cy="136080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2072005" y="5017770"/>
            <a:ext cx="1318260" cy="136080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563995" y="5027930"/>
            <a:ext cx="1318260" cy="136080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8100060" y="5013325"/>
            <a:ext cx="1318260" cy="136080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/>
          <p:nvPr/>
        </p:nvPicPr>
        <p:blipFill>
          <a:blip r:embed="rId31"/>
          <a:stretch>
            <a:fillRect/>
          </a:stretch>
        </p:blipFill>
        <p:spPr>
          <a:xfrm>
            <a:off x="6927215" y="1105853"/>
            <a:ext cx="955040" cy="955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" name="圆角矩形 83"/>
          <p:cNvSpPr/>
          <p:nvPr/>
        </p:nvSpPr>
        <p:spPr>
          <a:xfrm>
            <a:off x="3647440" y="285750"/>
            <a:ext cx="1430020" cy="5873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i386</a:t>
            </a:r>
            <a:endParaRPr lang="en-US" altLang="zh-CN"/>
          </a:p>
        </p:txBody>
      </p:sp>
      <p:sp>
        <p:nvSpPr>
          <p:cNvPr id="85" name="圆角矩形 84"/>
          <p:cNvSpPr/>
          <p:nvPr/>
        </p:nvSpPr>
        <p:spPr>
          <a:xfrm>
            <a:off x="8163560" y="264160"/>
            <a:ext cx="1135380" cy="5873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i686</a:t>
            </a:r>
            <a:endParaRPr lang="en-US" altLang="zh-CN"/>
          </a:p>
        </p:txBody>
      </p:sp>
      <p:sp>
        <p:nvSpPr>
          <p:cNvPr id="86" name="圆角矩形 85"/>
          <p:cNvSpPr/>
          <p:nvPr/>
        </p:nvSpPr>
        <p:spPr>
          <a:xfrm>
            <a:off x="3512820" y="1278890"/>
            <a:ext cx="1080770" cy="5873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图拉丁</a:t>
            </a:r>
            <a:endParaRPr lang="zh-CN" altLang="en-US"/>
          </a:p>
        </p:txBody>
      </p:sp>
      <p:sp>
        <p:nvSpPr>
          <p:cNvPr id="87" name="圆角矩形 86"/>
          <p:cNvSpPr/>
          <p:nvPr/>
        </p:nvSpPr>
        <p:spPr>
          <a:xfrm>
            <a:off x="6817995" y="1279525"/>
            <a:ext cx="1193165" cy="5873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酷睿</a:t>
            </a:r>
            <a:endParaRPr lang="zh-CN" altLang="en-US"/>
          </a:p>
        </p:txBody>
      </p:sp>
      <p:pic>
        <p:nvPicPr>
          <p:cNvPr id="88" name="图片 87"/>
          <p:cNvPicPr/>
          <p:nvPr/>
        </p:nvPicPr>
        <p:blipFill>
          <a:blip r:embed="rId32"/>
          <a:stretch>
            <a:fillRect/>
          </a:stretch>
        </p:blipFill>
        <p:spPr>
          <a:xfrm>
            <a:off x="3556635" y="2365375"/>
            <a:ext cx="986790" cy="942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" name="圆角矩形 89"/>
          <p:cNvSpPr/>
          <p:nvPr/>
        </p:nvSpPr>
        <p:spPr>
          <a:xfrm>
            <a:off x="8035290" y="3818890"/>
            <a:ext cx="1447165" cy="5873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大小核</a:t>
            </a:r>
            <a:endParaRPr lang="zh-CN" altLang="en-US"/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627495" y="5292725"/>
            <a:ext cx="1190625" cy="831215"/>
          </a:xfrm>
          <a:prstGeom prst="rect">
            <a:avLst/>
          </a:prstGeom>
        </p:spPr>
      </p:pic>
    </p:spTree>
    <p:custDataLst>
      <p:tags r:id="rId34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9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952373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长模式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将</a:t>
            </a:r>
            <a:r>
              <a:rPr lang="en-US" altLang="zh-CN" sz="2000">
                <a:sym typeface="+mn-ea"/>
              </a:rPr>
              <a:t>CPU</a:t>
            </a:r>
            <a:r>
              <a:rPr lang="zh-CN" altLang="en-US" sz="2000">
                <a:sym typeface="+mn-ea"/>
              </a:rPr>
              <a:t>设置为</a:t>
            </a:r>
            <a:r>
              <a:rPr lang="en-US" altLang="zh-CN" sz="2000">
                <a:sym typeface="+mn-ea"/>
              </a:rPr>
              <a:t>64</a:t>
            </a:r>
            <a:r>
              <a:rPr lang="zh-CN" altLang="en-US" sz="2000">
                <a:sym typeface="+mn-ea"/>
              </a:rPr>
              <a:t>位工作模式。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必须先进入保护模式，然后再切换到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长模式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支持</a:t>
            </a:r>
            <a:r>
              <a:rPr lang="en-US" altLang="zh-CN" sz="2000">
                <a:sym typeface="+mn-ea"/>
              </a:rPr>
              <a:t>64</a:t>
            </a:r>
            <a:r>
              <a:rPr lang="zh-CN" altLang="en-US" sz="2000">
                <a:sym typeface="+mn-ea"/>
              </a:rPr>
              <a:t>位</a:t>
            </a:r>
            <a:r>
              <a:rPr lang="zh-CN" altLang="en-US" sz="2000">
                <a:sym typeface="+mn-ea"/>
              </a:rPr>
              <a:t>数据处理，增加通用寄存器</a:t>
            </a:r>
            <a:r>
              <a:rPr lang="zh-CN" altLang="en-US" sz="2000">
                <a:sym typeface="+mn-ea"/>
              </a:rPr>
              <a:t>数量，寻址更多内</a:t>
            </a:r>
            <a:r>
              <a:rPr lang="zh-CN" altLang="en-US" sz="2000">
                <a:sym typeface="+mn-ea"/>
              </a:rPr>
              <a:t>存。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长模式分页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段式内存管理被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基本禁用</a:t>
            </a:r>
            <a:r>
              <a:rPr lang="zh-CN" altLang="en-US" sz="2000">
                <a:sym typeface="+mn-ea"/>
              </a:rPr>
              <a:t>（段基址</a:t>
            </a:r>
            <a:r>
              <a:rPr lang="en-US" altLang="zh-CN" sz="2000">
                <a:sym typeface="+mn-ea"/>
              </a:rPr>
              <a:t>=</a:t>
            </a:r>
            <a:r>
              <a:rPr lang="zh-CN" altLang="en-US" sz="2000">
                <a:sym typeface="+mn-ea"/>
              </a:rPr>
              <a:t>0，段长度</a:t>
            </a:r>
            <a:r>
              <a:rPr lang="en-US" altLang="zh-CN" sz="2000">
                <a:sym typeface="+mn-ea"/>
              </a:rPr>
              <a:t>=</a:t>
            </a:r>
            <a:r>
              <a:rPr lang="zh-CN" altLang="en-US" sz="2000">
                <a:sym typeface="+mn-ea"/>
              </a:rPr>
              <a:t>无限大）。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有效地址</a:t>
            </a:r>
            <a:r>
              <a:rPr lang="en-US" altLang="zh-CN" sz="2000">
                <a:sym typeface="+mn-ea"/>
              </a:rPr>
              <a:t>=</a:t>
            </a:r>
            <a:r>
              <a:rPr lang="zh-CN" altLang="en-US" sz="2000">
                <a:sym typeface="+mn-ea"/>
              </a:rPr>
              <a:t>线性地址，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页表被扩展为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64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位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寻址方法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长模式及其它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长模式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224155" y="3310255"/>
            <a:ext cx="9366250" cy="1670685"/>
            <a:chOff x="396" y="4143"/>
            <a:chExt cx="14750" cy="2631"/>
          </a:xfrm>
        </p:grpSpPr>
        <p:sp>
          <p:nvSpPr>
            <p:cNvPr id="82" name="圆角矩形 81"/>
            <p:cNvSpPr/>
            <p:nvPr/>
          </p:nvSpPr>
          <p:spPr>
            <a:xfrm>
              <a:off x="1719" y="6375"/>
              <a:ext cx="1969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[56:48]</a:t>
              </a:r>
              <a:endParaRPr lang="en-US" altLang="zh-CN"/>
            </a:p>
          </p:txBody>
        </p:sp>
        <p:sp>
          <p:nvSpPr>
            <p:cNvPr id="120" name="圆角矩形 119"/>
            <p:cNvSpPr/>
            <p:nvPr/>
          </p:nvSpPr>
          <p:spPr>
            <a:xfrm>
              <a:off x="396" y="4143"/>
              <a:ext cx="1154" cy="3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CR3</a:t>
              </a:r>
              <a:endParaRPr lang="en-US" altLang="zh-CN"/>
            </a:p>
          </p:txBody>
        </p:sp>
        <p:cxnSp>
          <p:nvCxnSpPr>
            <p:cNvPr id="63" name="直接箭头连接符 62"/>
            <p:cNvCxnSpPr>
              <a:stCxn id="120" idx="3"/>
            </p:cNvCxnSpPr>
            <p:nvPr/>
          </p:nvCxnSpPr>
          <p:spPr>
            <a:xfrm>
              <a:off x="1550" y="4341"/>
              <a:ext cx="1065" cy="7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圆角矩形 63"/>
            <p:cNvSpPr/>
            <p:nvPr/>
          </p:nvSpPr>
          <p:spPr>
            <a:xfrm>
              <a:off x="2534" y="4338"/>
              <a:ext cx="1154" cy="17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目录</a:t>
              </a:r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4711" y="4348"/>
              <a:ext cx="1154" cy="1734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目录</a:t>
              </a:r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3687" y="6378"/>
              <a:ext cx="2178" cy="396"/>
            </a:xfrm>
            <a:prstGeom prst="roundRect">
              <a:avLst/>
            </a:prstGeom>
            <a:solidFill>
              <a:srgbClr val="00B0F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[47:39]</a:t>
              </a:r>
              <a:endParaRPr lang="en-US" altLang="zh-CN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12398" y="6375"/>
              <a:ext cx="1435" cy="396"/>
            </a:xfrm>
            <a:prstGeom prst="round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[11:0]</a:t>
              </a:r>
              <a:endParaRPr lang="en-US" altLang="zh-CN"/>
            </a:p>
          </p:txBody>
        </p:sp>
        <p:cxnSp>
          <p:nvCxnSpPr>
            <p:cNvPr id="70" name="肘形连接符 69"/>
            <p:cNvCxnSpPr>
              <a:endCxn id="71" idx="1"/>
            </p:cNvCxnSpPr>
            <p:nvPr/>
          </p:nvCxnSpPr>
          <p:spPr>
            <a:xfrm rot="16200000">
              <a:off x="1835" y="5669"/>
              <a:ext cx="1021" cy="376"/>
            </a:xfrm>
            <a:prstGeom prst="bentConnector2">
              <a:avLst/>
            </a:prstGeom>
            <a:ln w="63500">
              <a:solidFill>
                <a:srgbClr val="00B050">
                  <a:alpha val="7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圆角矩形 70"/>
            <p:cNvSpPr/>
            <p:nvPr/>
          </p:nvSpPr>
          <p:spPr>
            <a:xfrm>
              <a:off x="2534" y="5149"/>
              <a:ext cx="1153" cy="396"/>
            </a:xfrm>
            <a:prstGeom prst="roundRect">
              <a:avLst/>
            </a:prstGeom>
            <a:solidFill>
              <a:srgbClr val="00B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cxnSp>
          <p:nvCxnSpPr>
            <p:cNvPr id="72" name="肘形连接符 71"/>
            <p:cNvCxnSpPr>
              <a:stCxn id="71" idx="3"/>
            </p:cNvCxnSpPr>
            <p:nvPr/>
          </p:nvCxnSpPr>
          <p:spPr>
            <a:xfrm flipV="1">
              <a:off x="3687" y="4358"/>
              <a:ext cx="1167" cy="989"/>
            </a:xfrm>
            <a:prstGeom prst="bentConnector3">
              <a:avLst>
                <a:gd name="adj1" fmla="val 23479"/>
              </a:avLst>
            </a:prstGeom>
            <a:ln w="63500">
              <a:solidFill>
                <a:srgbClr val="00B050">
                  <a:alpha val="7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肘形连接符 72"/>
            <p:cNvCxnSpPr/>
            <p:nvPr/>
          </p:nvCxnSpPr>
          <p:spPr>
            <a:xfrm rot="16200000">
              <a:off x="3828" y="5495"/>
              <a:ext cx="1328" cy="438"/>
            </a:xfrm>
            <a:prstGeom prst="bentConnector2">
              <a:avLst/>
            </a:prstGeom>
            <a:ln w="63500">
              <a:solidFill>
                <a:srgbClr val="00B0F0">
                  <a:alpha val="7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圆角矩形 73"/>
            <p:cNvSpPr/>
            <p:nvPr/>
          </p:nvSpPr>
          <p:spPr>
            <a:xfrm>
              <a:off x="4711" y="4849"/>
              <a:ext cx="1153" cy="39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75" name="加号 74"/>
            <p:cNvSpPr/>
            <p:nvPr/>
          </p:nvSpPr>
          <p:spPr>
            <a:xfrm>
              <a:off x="12756" y="4707"/>
              <a:ext cx="720" cy="720"/>
            </a:xfrm>
            <a:prstGeom prst="mathPlus">
              <a:avLst/>
            </a:prstGeom>
            <a:solidFill>
              <a:srgbClr val="D02F3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13992" y="4582"/>
              <a:ext cx="1155" cy="930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物理地址</a:t>
              </a:r>
              <a:endParaRPr lang="zh-CN" altLang="en-US"/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13476" y="5048"/>
              <a:ext cx="501" cy="1"/>
            </a:xfrm>
            <a:prstGeom prst="straightConnector1">
              <a:avLst/>
            </a:prstGeom>
            <a:ln w="63500">
              <a:solidFill>
                <a:srgbClr val="9C0B15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 flipV="1">
              <a:off x="13112" y="5427"/>
              <a:ext cx="8" cy="948"/>
            </a:xfrm>
            <a:prstGeom prst="straightConnector1">
              <a:avLst/>
            </a:prstGeom>
            <a:ln w="63500">
              <a:solidFill>
                <a:srgbClr val="9C0B15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>
              <a:off x="12398" y="5044"/>
              <a:ext cx="474" cy="5"/>
            </a:xfrm>
            <a:prstGeom prst="straightConnector1">
              <a:avLst/>
            </a:prstGeom>
            <a:ln w="63500">
              <a:solidFill>
                <a:srgbClr val="00206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圆角矩形 14"/>
            <p:cNvSpPr/>
            <p:nvPr/>
          </p:nvSpPr>
          <p:spPr>
            <a:xfrm>
              <a:off x="396" y="6368"/>
              <a:ext cx="1323" cy="39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[63:57]</a:t>
              </a:r>
              <a:endParaRPr lang="en-US" altLang="zh-CN"/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6888" y="4345"/>
              <a:ext cx="1154" cy="1734"/>
            </a:xfrm>
            <a:prstGeom prst="roundRect">
              <a:avLst/>
            </a:prstGeom>
            <a:solidFill>
              <a:srgbClr val="00B0F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目录</a:t>
              </a:r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5864" y="6375"/>
              <a:ext cx="2178" cy="396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[38:30]</a:t>
              </a:r>
              <a:endParaRPr lang="en-US" altLang="zh-CN"/>
            </a:p>
          </p:txBody>
        </p:sp>
        <p:cxnSp>
          <p:nvCxnSpPr>
            <p:cNvPr id="84" name="肘形连接符 83"/>
            <p:cNvCxnSpPr>
              <a:stCxn id="74" idx="3"/>
            </p:cNvCxnSpPr>
            <p:nvPr/>
          </p:nvCxnSpPr>
          <p:spPr>
            <a:xfrm flipV="1">
              <a:off x="5864" y="4355"/>
              <a:ext cx="1167" cy="692"/>
            </a:xfrm>
            <a:prstGeom prst="bentConnector3">
              <a:avLst>
                <a:gd name="adj1" fmla="val 25192"/>
              </a:avLst>
            </a:prstGeom>
            <a:ln w="63500">
              <a:solidFill>
                <a:srgbClr val="00B0F0">
                  <a:alpha val="7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肘形连接符 84"/>
            <p:cNvCxnSpPr>
              <a:endCxn id="86" idx="1"/>
            </p:cNvCxnSpPr>
            <p:nvPr/>
          </p:nvCxnSpPr>
          <p:spPr>
            <a:xfrm rot="16200000">
              <a:off x="6075" y="5564"/>
              <a:ext cx="1173" cy="454"/>
            </a:xfrm>
            <a:prstGeom prst="bentConnector2">
              <a:avLst/>
            </a:prstGeom>
            <a:ln w="63500">
              <a:solidFill>
                <a:srgbClr val="7030A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圆角矩形 85"/>
            <p:cNvSpPr/>
            <p:nvPr/>
          </p:nvSpPr>
          <p:spPr>
            <a:xfrm>
              <a:off x="6889" y="5007"/>
              <a:ext cx="1153" cy="396"/>
            </a:xfrm>
            <a:prstGeom prst="roundRect">
              <a:avLst/>
            </a:prstGeom>
            <a:solidFill>
              <a:srgbClr val="7030A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9066" y="4345"/>
              <a:ext cx="1154" cy="1734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目录</a:t>
              </a:r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8042" y="6375"/>
              <a:ext cx="2178" cy="396"/>
            </a:xfrm>
            <a:prstGeom prst="roundRect">
              <a:avLst/>
            </a:prstGeom>
            <a:solidFill>
              <a:schemeClr val="accent2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[29:21]</a:t>
              </a:r>
              <a:endParaRPr lang="en-US" altLang="zh-CN"/>
            </a:p>
          </p:txBody>
        </p:sp>
        <p:cxnSp>
          <p:nvCxnSpPr>
            <p:cNvPr id="89" name="肘形连接符 88"/>
            <p:cNvCxnSpPr>
              <a:stCxn id="66" idx="3"/>
            </p:cNvCxnSpPr>
            <p:nvPr/>
          </p:nvCxnSpPr>
          <p:spPr>
            <a:xfrm flipV="1">
              <a:off x="8042" y="4358"/>
              <a:ext cx="1143" cy="854"/>
            </a:xfrm>
            <a:prstGeom prst="bentConnector3">
              <a:avLst>
                <a:gd name="adj1" fmla="val 28171"/>
              </a:avLst>
            </a:prstGeom>
            <a:ln w="63500">
              <a:solidFill>
                <a:srgbClr val="7030A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肘形连接符 89"/>
            <p:cNvCxnSpPr>
              <a:endCxn id="91" idx="1"/>
            </p:cNvCxnSpPr>
            <p:nvPr/>
          </p:nvCxnSpPr>
          <p:spPr>
            <a:xfrm rot="16200000">
              <a:off x="8333" y="5642"/>
              <a:ext cx="1028" cy="438"/>
            </a:xfrm>
            <a:prstGeom prst="bentConnector2">
              <a:avLst/>
            </a:prstGeom>
            <a:ln w="63500">
              <a:solidFill>
                <a:schemeClr val="accent2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圆角矩形 90"/>
            <p:cNvSpPr/>
            <p:nvPr/>
          </p:nvSpPr>
          <p:spPr>
            <a:xfrm>
              <a:off x="9066" y="5149"/>
              <a:ext cx="1153" cy="396"/>
            </a:xfrm>
            <a:prstGeom prst="roundRect">
              <a:avLst/>
            </a:prstGeom>
            <a:solidFill>
              <a:schemeClr val="accent2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11244" y="4348"/>
              <a:ext cx="1154" cy="1734"/>
            </a:xfrm>
            <a:prstGeom prst="round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表项</a:t>
              </a:r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</p:txBody>
        </p:sp>
        <p:sp>
          <p:nvSpPr>
            <p:cNvPr id="93" name="圆角矩形 92"/>
            <p:cNvSpPr/>
            <p:nvPr/>
          </p:nvSpPr>
          <p:spPr>
            <a:xfrm>
              <a:off x="10220" y="6378"/>
              <a:ext cx="2178" cy="396"/>
            </a:xfrm>
            <a:prstGeom prst="roundRect">
              <a:avLst/>
            </a:prstGeom>
            <a:solidFill>
              <a:srgbClr val="00206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[20:12]</a:t>
              </a:r>
              <a:endParaRPr lang="en-US" altLang="zh-CN"/>
            </a:p>
          </p:txBody>
        </p:sp>
        <p:cxnSp>
          <p:nvCxnSpPr>
            <p:cNvPr id="94" name="肘形连接符 93"/>
            <p:cNvCxnSpPr>
              <a:stCxn id="91" idx="3"/>
            </p:cNvCxnSpPr>
            <p:nvPr/>
          </p:nvCxnSpPr>
          <p:spPr>
            <a:xfrm flipV="1">
              <a:off x="10219" y="4358"/>
              <a:ext cx="1126" cy="989"/>
            </a:xfrm>
            <a:prstGeom prst="bentConnector3">
              <a:avLst>
                <a:gd name="adj1" fmla="val 25133"/>
              </a:avLst>
            </a:prstGeom>
            <a:ln w="63500">
              <a:solidFill>
                <a:schemeClr val="accent2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肘形连接符 94"/>
            <p:cNvCxnSpPr/>
            <p:nvPr/>
          </p:nvCxnSpPr>
          <p:spPr>
            <a:xfrm rot="16200000">
              <a:off x="10361" y="5495"/>
              <a:ext cx="1328" cy="438"/>
            </a:xfrm>
            <a:prstGeom prst="bentConnector2">
              <a:avLst/>
            </a:prstGeom>
            <a:ln w="63500">
              <a:solidFill>
                <a:srgbClr val="00206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圆角矩形 95"/>
            <p:cNvSpPr/>
            <p:nvPr/>
          </p:nvSpPr>
          <p:spPr>
            <a:xfrm>
              <a:off x="11244" y="4849"/>
              <a:ext cx="1153" cy="396"/>
            </a:xfrm>
            <a:prstGeom prst="roundRect">
              <a:avLst/>
            </a:prstGeom>
            <a:solidFill>
              <a:srgbClr val="00206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2694940" y="5753100"/>
            <a:ext cx="5095240" cy="487680"/>
            <a:chOff x="5434" y="8364"/>
            <a:chExt cx="8024" cy="768"/>
          </a:xfrm>
        </p:grpSpPr>
        <p:sp>
          <p:nvSpPr>
            <p:cNvPr id="103" name="圆角矩形 102"/>
            <p:cNvSpPr/>
            <p:nvPr/>
          </p:nvSpPr>
          <p:spPr>
            <a:xfrm>
              <a:off x="8384" y="8364"/>
              <a:ext cx="2142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ym typeface="+mn-ea"/>
                </a:rPr>
                <a:t>页表</a:t>
              </a:r>
              <a:endParaRPr lang="zh-CN" altLang="en-US"/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11316" y="8364"/>
              <a:ext cx="2142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ym typeface="+mn-ea"/>
                </a:rPr>
                <a:t>物理地址</a:t>
              </a:r>
              <a:endParaRPr lang="zh-CN" altLang="en-US"/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5434" y="8364"/>
              <a:ext cx="2142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ym typeface="+mn-ea"/>
                </a:rPr>
                <a:t>线性</a:t>
              </a:r>
              <a:r>
                <a:rPr lang="zh-CN" altLang="en-US"/>
                <a:t>地址</a:t>
              </a:r>
              <a:endParaRPr lang="zh-CN" altLang="en-US"/>
            </a:p>
          </p:txBody>
        </p:sp>
        <p:cxnSp>
          <p:nvCxnSpPr>
            <p:cNvPr id="109" name="直接箭头连接符 108"/>
            <p:cNvCxnSpPr>
              <a:stCxn id="102" idx="3"/>
              <a:endCxn id="103" idx="1"/>
            </p:cNvCxnSpPr>
            <p:nvPr/>
          </p:nvCxnSpPr>
          <p:spPr>
            <a:xfrm>
              <a:off x="7576" y="8748"/>
              <a:ext cx="808" cy="0"/>
            </a:xfrm>
            <a:prstGeom prst="straightConnector1">
              <a:avLst/>
            </a:prstGeom>
            <a:ln w="63500">
              <a:solidFill>
                <a:srgbClr val="9C0B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>
              <a:stCxn id="103" idx="3"/>
              <a:endCxn id="104" idx="1"/>
            </p:cNvCxnSpPr>
            <p:nvPr/>
          </p:nvCxnSpPr>
          <p:spPr>
            <a:xfrm>
              <a:off x="10526" y="8748"/>
              <a:ext cx="790" cy="0"/>
            </a:xfrm>
            <a:prstGeom prst="straightConnector1">
              <a:avLst/>
            </a:prstGeom>
            <a:ln w="63500">
              <a:solidFill>
                <a:srgbClr val="9C0B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5415" y="609600"/>
            <a:ext cx="952373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商业成功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x86是商业上很成功的架构。在当今时代，基本统治了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除嵌入式计算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之外</a:t>
            </a:r>
            <a:r>
              <a:rPr lang="zh-CN" altLang="en-US" sz="2000">
                <a:sym typeface="+mn-ea"/>
              </a:rPr>
              <a:t>的一切领域。因此，得到源源不断的利润，得以持续</a:t>
            </a:r>
            <a:r>
              <a:rPr lang="zh-CN" altLang="en-US" sz="2000">
                <a:sym typeface="+mn-ea"/>
              </a:rPr>
              <a:t>研发。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前向兼容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x86坚持前向兼容，即便这会背上历史包袱、抑制处理器性能。但这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保证了开发社区的延续和代码的复用（商业上叫做“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保护客户的软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件投资</a:t>
            </a:r>
            <a:r>
              <a:rPr lang="zh-CN" altLang="en-US" sz="2000">
                <a:sym typeface="+mn-ea"/>
              </a:rPr>
              <a:t>”）。事实证明这很重要。处理器绝对性能顶尖与否不那么		重要，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能不能让客户得到立竿见影的提升</a:t>
            </a:r>
            <a:r>
              <a:rPr lang="zh-CN" altLang="en-US" sz="2000">
                <a:sym typeface="+mn-ea"/>
              </a:rPr>
              <a:t>很重要。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性能比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Intel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好的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那批公司都死了。（为什么？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ARM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又是如何处理前向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兼容？）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历史包袱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x86</a:t>
            </a:r>
            <a:r>
              <a:rPr lang="zh-CN" altLang="en-US" sz="2000">
                <a:sym typeface="+mn-ea"/>
              </a:rPr>
              <a:t>有很沉重的历史包袱。段式内存管理，以及</a:t>
            </a:r>
            <a:r>
              <a:rPr lang="en-US" altLang="zh-CN" sz="2000">
                <a:sym typeface="+mn-ea"/>
              </a:rPr>
              <a:t>BCD</a:t>
            </a:r>
            <a:r>
              <a:rPr lang="zh-CN" altLang="en-US" sz="2000">
                <a:sym typeface="+mn-ea"/>
              </a:rPr>
              <a:t>调整指令是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败笔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它们都是在当时的条件下为了解决当时的（想象中的）问题所做的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妥协，但为了维持兼容，后续产品仍然必须那样设计。人们往往过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高估计短期影响，但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过低估计长期影响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以</a:t>
            </a:r>
            <a:r>
              <a:rPr lang="en-US" altLang="zh-CN" sz="2000">
                <a:sym typeface="+mn-ea"/>
              </a:rPr>
              <a:t>BCD</a:t>
            </a:r>
            <a:r>
              <a:rPr lang="zh-CN" altLang="en-US" sz="2000">
                <a:sym typeface="+mn-ea"/>
              </a:rPr>
              <a:t>调整指令为例，它们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浪费了宝贵的单字节编码空间</a:t>
            </a:r>
            <a:r>
              <a:rPr lang="zh-CN" altLang="en-US" sz="2000">
                <a:sym typeface="+mn-ea"/>
              </a:rPr>
              <a:t>，导致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i386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作为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CISC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，代码密度仅仅比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ARM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高一点</a:t>
            </a:r>
            <a:r>
              <a:rPr lang="zh-CN" altLang="en-US" sz="2000">
                <a:sym typeface="+mn-ea"/>
              </a:rPr>
              <a:t>，甚至不如</a:t>
            </a:r>
            <a:r>
              <a:rPr lang="en-US" altLang="zh-CN" sz="2000">
                <a:sym typeface="+mn-ea"/>
              </a:rPr>
              <a:t>Thumb2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AMD64		</a:t>
            </a:r>
            <a:r>
              <a:rPr lang="zh-CN" altLang="en-US" sz="2000">
                <a:sym typeface="+mn-ea"/>
              </a:rPr>
              <a:t>就差得更远。因为类似的原因，</a:t>
            </a:r>
            <a:r>
              <a:rPr lang="en-US" altLang="zh-CN" sz="2000">
                <a:sym typeface="+mn-ea"/>
              </a:rPr>
              <a:t>Intel</a:t>
            </a:r>
            <a:r>
              <a:rPr lang="zh-CN" altLang="en-US" sz="2000">
                <a:sym typeface="+mn-ea"/>
              </a:rPr>
              <a:t>近</a:t>
            </a:r>
            <a:r>
              <a:rPr lang="en-US" altLang="zh-CN" sz="2000">
                <a:sym typeface="+mn-ea"/>
              </a:rPr>
              <a:t>20</a:t>
            </a:r>
            <a:r>
              <a:rPr lang="zh-CN" altLang="en-US" sz="2000">
                <a:sym typeface="+mn-ea"/>
              </a:rPr>
              <a:t>年来在嵌入式领域和显卡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领域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屡败屡战，屡战屡败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人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VS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机器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硬件架构的设计不要向符合人的习惯看齐，要向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提高机器本身的性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能看齐</a:t>
            </a:r>
            <a:r>
              <a:rPr lang="zh-CN" altLang="en-US" sz="2000">
                <a:sym typeface="+mn-ea"/>
              </a:rPr>
              <a:t>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软件来负责适应人的习惯</a:t>
            </a:r>
            <a:r>
              <a:rPr lang="zh-CN" altLang="en-US" sz="2000">
                <a:sym typeface="+mn-ea"/>
              </a:rPr>
              <a:t>，硬件不要直接来做</a:t>
            </a:r>
            <a:r>
              <a:rPr lang="zh-CN" altLang="en-US" sz="2000">
                <a:sym typeface="+mn-ea"/>
              </a:rPr>
              <a:t>这个事情。</a:t>
            </a:r>
            <a:endParaRPr lang="zh-CN" altLang="en-US" sz="2000"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长模式及其它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6950" y="180340"/>
            <a:ext cx="5529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x86</a:t>
            </a:r>
            <a:r>
              <a:rPr lang="zh-CN" altLang="en-US" sz="2000" b="1">
                <a:solidFill>
                  <a:srgbClr val="9C0B15"/>
                </a:solidFill>
              </a:rPr>
              <a:t>架构</a:t>
            </a:r>
            <a:r>
              <a:rPr lang="zh-CN" altLang="en-US" sz="2000" b="1">
                <a:solidFill>
                  <a:srgbClr val="9C0B15"/>
                </a:solidFill>
              </a:rPr>
              <a:t>点评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8086段寄存器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BIOS与DOS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长模式及其它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圆角矩形 1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/>
        </p:nvSpPr>
        <p:spPr>
          <a:xfrm>
            <a:off x="428625" y="140335"/>
            <a:ext cx="8930640" cy="39878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2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号作业：第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33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页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 2.1~2.5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，第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2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40" y="1000125"/>
            <a:ext cx="6505575" cy="48577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为什么</a:t>
                      </a: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8086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？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硬件与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085435" y="3306445"/>
            <a:ext cx="9121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9C0B15"/>
                </a:solidFill>
              </a:rPr>
              <a:t>x86		</a:t>
            </a:r>
            <a:r>
              <a:rPr lang="en-US" altLang="zh-CN" sz="2000"/>
              <a:t>x86</a:t>
            </a:r>
            <a:r>
              <a:rPr lang="zh-CN" altLang="en-US" sz="2000"/>
              <a:t>架构是指一系列指令集互相兼容的计算机。其鼻祖为</a:t>
            </a:r>
            <a:r>
              <a:rPr lang="en-US" altLang="zh-CN" sz="2000"/>
              <a:t>Intel</a:t>
            </a:r>
            <a:r>
              <a:rPr lang="zh-CN" altLang="en-US" sz="2000"/>
              <a:t>在</a:t>
            </a:r>
            <a:endParaRPr lang="zh-CN" altLang="en-US" sz="2000"/>
          </a:p>
          <a:p>
            <a:r>
              <a:rPr lang="en-US" altLang="zh-CN" sz="2000"/>
              <a:t>		1978</a:t>
            </a:r>
            <a:r>
              <a:rPr lang="zh-CN" altLang="en-US" sz="2000"/>
              <a:t>年发售的</a:t>
            </a:r>
            <a:r>
              <a:rPr lang="en-US" altLang="zh-CN" sz="2000"/>
              <a:t>8086</a:t>
            </a:r>
            <a:r>
              <a:rPr lang="zh-CN" altLang="en-US" sz="2000"/>
              <a:t>处理器。</a:t>
            </a:r>
            <a:endParaRPr lang="zh-CN" altLang="en-US" sz="2000"/>
          </a:p>
          <a:p>
            <a:endParaRPr lang="zh-CN" altLang="en-US" sz="2000"/>
          </a:p>
          <a:p>
            <a:pPr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用途广泛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>
                <a:solidFill>
                  <a:srgbClr val="9C0B15"/>
                </a:solidFill>
              </a:rPr>
              <a:t>个人电脑</a:t>
            </a:r>
            <a:r>
              <a:rPr lang="zh-CN" altLang="en-US" sz="2000"/>
              <a:t>，工业控制，游戏机，航空航天，云计算......</a:t>
            </a:r>
            <a:endParaRPr lang="zh-CN" altLang="en-US" sz="2000"/>
          </a:p>
          <a:p>
            <a:endParaRPr lang="en-US" altLang="zh-CN" sz="2000" b="1">
              <a:solidFill>
                <a:srgbClr val="9C0B15"/>
              </a:solidFill>
            </a:endParaRPr>
          </a:p>
          <a:p>
            <a:r>
              <a:rPr lang="zh-CN" altLang="en-US" sz="2000" b="1">
                <a:solidFill>
                  <a:srgbClr val="9C0B15"/>
                </a:solidFill>
              </a:rPr>
              <a:t>前向兼容</a:t>
            </a:r>
            <a:r>
              <a:rPr lang="en-US" altLang="zh-CN" sz="2000"/>
              <a:t>	</a:t>
            </a:r>
            <a:r>
              <a:rPr lang="zh-CN" altLang="en-US" sz="2000"/>
              <a:t>所有</a:t>
            </a:r>
            <a:r>
              <a:rPr lang="en-US" altLang="zh-CN" sz="2000"/>
              <a:t>x86</a:t>
            </a:r>
            <a:r>
              <a:rPr lang="zh-CN" altLang="en-US" sz="2000"/>
              <a:t>架构</a:t>
            </a:r>
            <a:r>
              <a:rPr lang="zh-CN" altLang="en-US" sz="2000">
                <a:solidFill>
                  <a:srgbClr val="9C0B15"/>
                </a:solidFill>
              </a:rPr>
              <a:t>都是</a:t>
            </a:r>
            <a:r>
              <a:rPr lang="en-US" altLang="zh-CN" sz="2000">
                <a:solidFill>
                  <a:srgbClr val="9C0B15"/>
                </a:solidFill>
              </a:rPr>
              <a:t>8086</a:t>
            </a:r>
            <a:r>
              <a:rPr lang="zh-CN" altLang="en-US" sz="2000">
                <a:solidFill>
                  <a:srgbClr val="9C0B15"/>
                </a:solidFill>
              </a:rPr>
              <a:t>的超集</a:t>
            </a:r>
            <a:r>
              <a:rPr lang="zh-CN" altLang="en-US" sz="2000"/>
              <a:t>，也即</a:t>
            </a:r>
            <a:r>
              <a:rPr lang="en-US" altLang="zh-CN" sz="2000"/>
              <a:t>8086</a:t>
            </a:r>
            <a:r>
              <a:rPr lang="zh-CN" altLang="en-US" sz="2000"/>
              <a:t>的功能在它们那里都具</a:t>
            </a:r>
            <a:endParaRPr lang="zh-CN" altLang="en-US" sz="2000"/>
          </a:p>
          <a:p>
            <a:r>
              <a:rPr lang="en-US" altLang="zh-CN" sz="2000"/>
              <a:t>		</a:t>
            </a:r>
            <a:r>
              <a:rPr lang="zh-CN" altLang="en-US" sz="2000"/>
              <a:t>备。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代表性强</a:t>
            </a:r>
            <a:r>
              <a:rPr lang="en-US" altLang="zh-CN" sz="2000"/>
              <a:t>	</a:t>
            </a:r>
            <a:r>
              <a:rPr lang="zh-CN" altLang="en-US" sz="2000"/>
              <a:t>一种非常典型非常有代表性的架构，</a:t>
            </a:r>
            <a:r>
              <a:rPr lang="zh-CN" altLang="en-US" sz="2000">
                <a:solidFill>
                  <a:srgbClr val="9C0B15"/>
                </a:solidFill>
              </a:rPr>
              <a:t>优缺点都很明显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历史悠久</a:t>
            </a:r>
            <a:r>
              <a:rPr lang="en-US" altLang="zh-CN" sz="2000"/>
              <a:t>	</a:t>
            </a:r>
            <a:r>
              <a:rPr lang="zh-CN" altLang="en-US" sz="2000">
                <a:solidFill>
                  <a:srgbClr val="9C0B15"/>
                </a:solidFill>
              </a:rPr>
              <a:t>其设计和演变过程能给我们提供重要的经验和教训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4" name="Evolution of Intel ｜ History of Intel ( 1971-Now )2022913154245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18310" y="1623695"/>
            <a:ext cx="6350635" cy="3572510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2950845" y="180340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>
                <a:solidFill>
                  <a:srgbClr val="9C0B15"/>
                </a:solidFill>
              </a:rPr>
              <a:t>Intel</a:t>
            </a:r>
            <a:r>
              <a:rPr lang="zh-CN" altLang="en-US" sz="2000" b="1">
                <a:solidFill>
                  <a:srgbClr val="9C0B15"/>
                </a:solidFill>
              </a:rPr>
              <a:t>发家史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 spd="med"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为什么</a:t>
                      </a: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8086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？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硬件与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软件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085435" y="3306445"/>
            <a:ext cx="9121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9C0B15"/>
                </a:solidFill>
              </a:rPr>
              <a:t>x86		</a:t>
            </a:r>
            <a:r>
              <a:rPr lang="en-US" altLang="zh-CN" sz="2000"/>
              <a:t>x86</a:t>
            </a:r>
            <a:r>
              <a:rPr lang="zh-CN" altLang="en-US" sz="2000"/>
              <a:t>架构是指一系列指令集互相兼容的计算机。其鼻祖为</a:t>
            </a:r>
            <a:r>
              <a:rPr lang="en-US" altLang="zh-CN" sz="2000"/>
              <a:t>Intel</a:t>
            </a:r>
            <a:r>
              <a:rPr lang="zh-CN" altLang="en-US" sz="2000"/>
              <a:t>在</a:t>
            </a:r>
            <a:endParaRPr lang="zh-CN" altLang="en-US" sz="2000"/>
          </a:p>
          <a:p>
            <a:r>
              <a:rPr lang="en-US" altLang="zh-CN" sz="2000"/>
              <a:t>		1978</a:t>
            </a:r>
            <a:r>
              <a:rPr lang="zh-CN" altLang="en-US" sz="2000"/>
              <a:t>年发售的</a:t>
            </a:r>
            <a:r>
              <a:rPr lang="en-US" altLang="zh-CN" sz="2000"/>
              <a:t>8086</a:t>
            </a:r>
            <a:r>
              <a:rPr lang="zh-CN" altLang="en-US" sz="2000"/>
              <a:t>处理器。</a:t>
            </a:r>
            <a:endParaRPr lang="zh-CN" altLang="en-US" sz="2000"/>
          </a:p>
          <a:p>
            <a:endParaRPr lang="zh-CN" altLang="en-US" sz="2000"/>
          </a:p>
          <a:p>
            <a:pPr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用途广泛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>
                <a:solidFill>
                  <a:srgbClr val="9C0B15"/>
                </a:solidFill>
              </a:rPr>
              <a:t>个人电脑</a:t>
            </a:r>
            <a:r>
              <a:rPr lang="zh-CN" altLang="en-US" sz="2000"/>
              <a:t>，工业控制，游戏机，航空航天，云计算......</a:t>
            </a:r>
            <a:endParaRPr lang="zh-CN" altLang="en-US" sz="2000"/>
          </a:p>
          <a:p>
            <a:endParaRPr lang="en-US" altLang="zh-CN" sz="2000" b="1">
              <a:solidFill>
                <a:srgbClr val="9C0B15"/>
              </a:solidFill>
            </a:endParaRPr>
          </a:p>
          <a:p>
            <a:r>
              <a:rPr lang="zh-CN" altLang="en-US" sz="2000" b="1">
                <a:solidFill>
                  <a:srgbClr val="9C0B15"/>
                </a:solidFill>
              </a:rPr>
              <a:t>前向兼容</a:t>
            </a:r>
            <a:r>
              <a:rPr lang="en-US" altLang="zh-CN" sz="2000"/>
              <a:t>	</a:t>
            </a:r>
            <a:r>
              <a:rPr lang="zh-CN" altLang="en-US" sz="2000"/>
              <a:t>所有</a:t>
            </a:r>
            <a:r>
              <a:rPr lang="en-US" altLang="zh-CN" sz="2000"/>
              <a:t>x86</a:t>
            </a:r>
            <a:r>
              <a:rPr lang="zh-CN" altLang="en-US" sz="2000"/>
              <a:t>架构</a:t>
            </a:r>
            <a:r>
              <a:rPr lang="zh-CN" altLang="en-US" sz="2000">
                <a:solidFill>
                  <a:srgbClr val="9C0B15"/>
                </a:solidFill>
              </a:rPr>
              <a:t>都是</a:t>
            </a:r>
            <a:r>
              <a:rPr lang="en-US" altLang="zh-CN" sz="2000">
                <a:solidFill>
                  <a:srgbClr val="9C0B15"/>
                </a:solidFill>
              </a:rPr>
              <a:t>8086</a:t>
            </a:r>
            <a:r>
              <a:rPr lang="zh-CN" altLang="en-US" sz="2000">
                <a:solidFill>
                  <a:srgbClr val="9C0B15"/>
                </a:solidFill>
              </a:rPr>
              <a:t>的超集</a:t>
            </a:r>
            <a:r>
              <a:rPr lang="zh-CN" altLang="en-US" sz="2000"/>
              <a:t>，也即</a:t>
            </a:r>
            <a:r>
              <a:rPr lang="en-US" altLang="zh-CN" sz="2000"/>
              <a:t>8086</a:t>
            </a:r>
            <a:r>
              <a:rPr lang="zh-CN" altLang="en-US" sz="2000"/>
              <a:t>的功能在它们那里都具</a:t>
            </a:r>
            <a:endParaRPr lang="zh-CN" altLang="en-US" sz="2000"/>
          </a:p>
          <a:p>
            <a:r>
              <a:rPr lang="en-US" altLang="zh-CN" sz="2000"/>
              <a:t>		</a:t>
            </a:r>
            <a:r>
              <a:rPr lang="zh-CN" altLang="en-US" sz="2000"/>
              <a:t>备。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代表性强</a:t>
            </a:r>
            <a:r>
              <a:rPr lang="en-US" altLang="zh-CN" sz="2000"/>
              <a:t>	</a:t>
            </a:r>
            <a:r>
              <a:rPr lang="zh-CN" altLang="en-US" sz="2000"/>
              <a:t>一种非常典型非常有代表性的架构，</a:t>
            </a:r>
            <a:r>
              <a:rPr lang="zh-CN" altLang="en-US" sz="2000">
                <a:solidFill>
                  <a:srgbClr val="9C0B15"/>
                </a:solidFill>
              </a:rPr>
              <a:t>优缺点都很明显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历史悠久</a:t>
            </a:r>
            <a:r>
              <a:rPr lang="en-US" altLang="zh-CN" sz="2000"/>
              <a:t>	</a:t>
            </a:r>
            <a:r>
              <a:rPr lang="zh-CN" altLang="en-US" sz="2000">
                <a:solidFill>
                  <a:srgbClr val="9C0B15"/>
                </a:solidFill>
              </a:rPr>
              <a:t>其设计和演变过程能给我们提供重要的经验和教训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8" name="AM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64310" y="1714500"/>
            <a:ext cx="6858000" cy="3429000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2950845" y="180340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>
                <a:solidFill>
                  <a:srgbClr val="9C0B15"/>
                </a:solidFill>
              </a:rPr>
              <a:t>AMD</a:t>
            </a:r>
            <a:r>
              <a:rPr lang="zh-CN" altLang="en-US" sz="2000" b="1">
                <a:solidFill>
                  <a:srgbClr val="9C0B15"/>
                </a:solidFill>
              </a:rPr>
              <a:t>发家史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 spd="med"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129405" y="2066925"/>
            <a:ext cx="5096510" cy="815975"/>
          </a:xfrm>
          <a:prstGeom prst="round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5756275" y="3114040"/>
            <a:ext cx="3469640" cy="1645920"/>
          </a:xfrm>
          <a:prstGeom prst="round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4129405" y="3114040"/>
            <a:ext cx="1527810" cy="1645920"/>
          </a:xfrm>
          <a:prstGeom prst="round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7805" y="576580"/>
            <a:ext cx="282321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9C0B15"/>
                </a:solidFill>
              </a:rPr>
              <a:t>软件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>
                <a:solidFill>
                  <a:srgbClr val="9C0B15"/>
                </a:solidFill>
              </a:rPr>
              <a:t>运行、组织、管理、维护</a:t>
            </a:r>
            <a:r>
              <a:rPr lang="zh-CN" altLang="en-US" sz="2000"/>
              <a:t>机电设备和物理机制所使用的程序</a:t>
            </a:r>
            <a:r>
              <a:rPr lang="zh-CN" altLang="en-US" sz="2000">
                <a:sym typeface="+mn-ea"/>
              </a:rPr>
              <a:t>。主要包括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系统软件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用户软件</a:t>
            </a:r>
            <a:r>
              <a:rPr lang="zh-CN" altLang="en-US" sz="2000">
                <a:sym typeface="+mn-ea"/>
              </a:rPr>
              <a:t>。在工程实现中，一般分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主板固件</a:t>
            </a:r>
            <a:r>
              <a:rPr lang="zh-CN" altLang="en-US" sz="2000">
                <a:sym typeface="+mn-ea"/>
              </a:rPr>
              <a:t>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操作系统</a:t>
            </a:r>
            <a:r>
              <a:rPr lang="zh-CN" altLang="en-US" sz="2000">
                <a:sym typeface="+mn-ea"/>
              </a:rPr>
              <a:t>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中间件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应用程序</a:t>
            </a:r>
            <a:r>
              <a:rPr lang="zh-CN" altLang="en-US" sz="2000">
                <a:sym typeface="+mn-ea"/>
              </a:rPr>
              <a:t>四个</a:t>
            </a:r>
            <a:r>
              <a:rPr lang="zh-CN" altLang="en-US" sz="2000">
                <a:sym typeface="+mn-ea"/>
              </a:rPr>
              <a:t>主要部分。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硬件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机电设备、物理机制</a:t>
            </a:r>
            <a:r>
              <a:rPr lang="zh-CN" altLang="en-US" sz="2000">
                <a:sym typeface="+mn-ea"/>
              </a:rPr>
              <a:t>，包</a:t>
            </a:r>
            <a:r>
              <a:rPr lang="zh-CN" altLang="en-US" sz="2000">
                <a:sym typeface="+mn-ea"/>
              </a:rPr>
              <a:t>括电路板、机箱机柜、连接件等。主要包括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运算器</a:t>
            </a:r>
            <a:r>
              <a:rPr lang="zh-CN" altLang="en-US" sz="2000">
                <a:sym typeface="+mn-ea"/>
              </a:rPr>
              <a:t>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控制器</a:t>
            </a:r>
            <a:r>
              <a:rPr lang="zh-CN" altLang="en-US" sz="2000">
                <a:sym typeface="+mn-ea"/>
              </a:rPr>
              <a:t>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存储器</a:t>
            </a:r>
            <a:r>
              <a:rPr lang="zh-CN" altLang="en-US" sz="2000">
                <a:sym typeface="+mn-ea"/>
              </a:rPr>
              <a:t>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输入设备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输出设备</a:t>
            </a:r>
            <a:r>
              <a:rPr lang="zh-CN" altLang="en-US" sz="2000">
                <a:sym typeface="+mn-ea"/>
              </a:rPr>
              <a:t>。在工程实现中，一般分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微处理器</a:t>
            </a:r>
            <a:r>
              <a:rPr lang="zh-CN" altLang="en-US" sz="2000">
                <a:sym typeface="+mn-ea"/>
              </a:rPr>
              <a:t>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存储器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输入输出设备</a:t>
            </a:r>
            <a:r>
              <a:rPr lang="zh-CN" altLang="en-US" sz="2000">
                <a:sym typeface="+mn-ea"/>
              </a:rPr>
              <a:t>三个主要部分，之间用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系统总线</a:t>
            </a:r>
            <a:r>
              <a:rPr lang="zh-CN" altLang="en-US" sz="2000">
                <a:sym typeface="+mn-ea"/>
              </a:rPr>
              <a:t>连接。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7854950" y="5447030"/>
            <a:ext cx="1371600" cy="1165860"/>
          </a:xfrm>
          <a:prstGeom prst="round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85285" y="4959350"/>
            <a:ext cx="1371600" cy="1584325"/>
          </a:xfrm>
          <a:prstGeom prst="round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340225" y="5342255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运算器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4340225" y="5987415"/>
            <a:ext cx="104394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控制器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40225" y="4973955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微处理器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919720" y="4980305"/>
            <a:ext cx="1240790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存储器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7919720" y="5589270"/>
            <a:ext cx="1241425" cy="33782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输入设备</a:t>
            </a:r>
            <a:endParaRPr lang="zh-CN" altLang="en-US"/>
          </a:p>
        </p:txBody>
      </p:sp>
      <p:sp>
        <p:nvSpPr>
          <p:cNvPr id="9" name="左右箭头 8"/>
          <p:cNvSpPr/>
          <p:nvPr/>
        </p:nvSpPr>
        <p:spPr>
          <a:xfrm>
            <a:off x="5556885" y="5509895"/>
            <a:ext cx="2298065" cy="485775"/>
          </a:xfrm>
          <a:prstGeom prst="left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919720" y="6125210"/>
            <a:ext cx="1240790" cy="35052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输出</a:t>
            </a:r>
            <a:r>
              <a:rPr lang="zh-CN" altLang="en-US"/>
              <a:t>设备</a:t>
            </a:r>
            <a:endParaRPr lang="en-US" altLang="zh-CN"/>
          </a:p>
        </p:txBody>
      </p:sp>
      <p:sp>
        <p:nvSpPr>
          <p:cNvPr id="17" name="直角上箭头 16"/>
          <p:cNvSpPr/>
          <p:nvPr/>
        </p:nvSpPr>
        <p:spPr>
          <a:xfrm rot="5400000">
            <a:off x="7064375" y="5753100"/>
            <a:ext cx="849630" cy="730885"/>
          </a:xfrm>
          <a:prstGeom prst="bentUpArrow">
            <a:avLst>
              <a:gd name="adj1" fmla="val 31320"/>
              <a:gd name="adj2" fmla="val 29648"/>
              <a:gd name="adj3" fmla="val 33318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直角上箭头 24"/>
          <p:cNvSpPr/>
          <p:nvPr/>
        </p:nvSpPr>
        <p:spPr>
          <a:xfrm rot="16200000" flipV="1">
            <a:off x="7064375" y="5039360"/>
            <a:ext cx="849630" cy="730885"/>
          </a:xfrm>
          <a:prstGeom prst="bentUpArrow">
            <a:avLst>
              <a:gd name="adj1" fmla="val 31320"/>
              <a:gd name="adj2" fmla="val 29648"/>
              <a:gd name="adj3" fmla="val 33318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953125" y="522097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系统总线</a:t>
            </a:r>
            <a:endParaRPr lang="zh-CN" altLang="en-US"/>
          </a:p>
        </p:txBody>
      </p:sp>
      <p:cxnSp>
        <p:nvCxnSpPr>
          <p:cNvPr id="61" name="直接连接符 60"/>
          <p:cNvCxnSpPr/>
          <p:nvPr/>
        </p:nvCxnSpPr>
        <p:spPr>
          <a:xfrm>
            <a:off x="3989705" y="4854575"/>
            <a:ext cx="5309870" cy="24765"/>
          </a:xfrm>
          <a:prstGeom prst="line">
            <a:avLst/>
          </a:prstGeom>
          <a:ln w="28575" cmpd="sng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4238625" y="3201670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</a:t>
            </a:r>
            <a:endParaRPr lang="en-US" altLang="zh-CN"/>
          </a:p>
          <a:p>
            <a:pPr algn="ctr"/>
            <a:r>
              <a:rPr lang="en-US" altLang="zh-CN"/>
              <a:t>E</a:t>
            </a:r>
            <a:endParaRPr lang="en-US" altLang="zh-CN"/>
          </a:p>
          <a:p>
            <a:pPr algn="ctr"/>
            <a:r>
              <a:rPr lang="en-US" altLang="zh-CN"/>
              <a:t>F</a:t>
            </a:r>
            <a:endParaRPr lang="en-US" altLang="zh-CN"/>
          </a:p>
          <a:p>
            <a:pPr algn="ctr"/>
            <a:r>
              <a:rPr lang="en-US" altLang="zh-CN"/>
              <a:t>I</a:t>
            </a:r>
            <a:endParaRPr lang="en-US" altLang="zh-CN"/>
          </a:p>
        </p:txBody>
      </p:sp>
      <p:sp>
        <p:nvSpPr>
          <p:cNvPr id="68" name="圆角矩形 67"/>
          <p:cNvSpPr/>
          <p:nvPr/>
        </p:nvSpPr>
        <p:spPr>
          <a:xfrm>
            <a:off x="4699000" y="3201670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</a:t>
            </a:r>
            <a:endParaRPr lang="en-US" altLang="zh-CN"/>
          </a:p>
          <a:p>
            <a:pPr algn="ctr"/>
            <a:r>
              <a:rPr lang="en-US" altLang="zh-CN"/>
              <a:t>I</a:t>
            </a:r>
            <a:endParaRPr lang="en-US" altLang="zh-CN"/>
          </a:p>
          <a:p>
            <a:pPr algn="ctr"/>
            <a:r>
              <a:rPr lang="en-US" altLang="zh-CN"/>
              <a:t>O</a:t>
            </a:r>
            <a:endParaRPr lang="en-US" altLang="zh-CN"/>
          </a:p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9" name="圆角矩形 68"/>
          <p:cNvSpPr/>
          <p:nvPr/>
        </p:nvSpPr>
        <p:spPr>
          <a:xfrm>
            <a:off x="5159375" y="3201670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  <a:p>
            <a:pPr algn="ctr"/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70" name="圆角矩形 69"/>
          <p:cNvSpPr/>
          <p:nvPr/>
        </p:nvSpPr>
        <p:spPr>
          <a:xfrm>
            <a:off x="5897245" y="3201670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文件系统</a:t>
            </a:r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6364605" y="3201670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6831965" y="3201670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进程调度</a:t>
            </a:r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7299325" y="3201670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驱动程序</a:t>
            </a:r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7766685" y="3201670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网络通信</a:t>
            </a:r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8234045" y="3201670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图形界面</a:t>
            </a:r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8701405" y="3201670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实用组件</a:t>
            </a:r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4345305" y="433451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主板</a:t>
            </a:r>
            <a:r>
              <a:rPr lang="zh-CN" altLang="en-US"/>
              <a:t>固件</a:t>
            </a:r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6945630" y="4334510"/>
            <a:ext cx="110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操作系统</a:t>
            </a:r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6242685" y="2514600"/>
            <a:ext cx="869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中间件</a:t>
            </a:r>
            <a:endParaRPr lang="zh-CN" altLang="en-US"/>
          </a:p>
        </p:txBody>
      </p:sp>
      <p:cxnSp>
        <p:nvCxnSpPr>
          <p:cNvPr id="83" name="直接连接符 82"/>
          <p:cNvCxnSpPr/>
          <p:nvPr/>
        </p:nvCxnSpPr>
        <p:spPr>
          <a:xfrm>
            <a:off x="4040505" y="3000375"/>
            <a:ext cx="5251450" cy="27305"/>
          </a:xfrm>
          <a:prstGeom prst="line">
            <a:avLst/>
          </a:prstGeom>
          <a:ln w="28575" cmpd="sng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圆角矩形 84"/>
          <p:cNvSpPr/>
          <p:nvPr/>
        </p:nvSpPr>
        <p:spPr>
          <a:xfrm>
            <a:off x="4273550" y="2152650"/>
            <a:ext cx="1042670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编译器</a:t>
            </a:r>
            <a:endParaRPr lang="en-US" altLang="zh-CN"/>
          </a:p>
        </p:txBody>
      </p:sp>
      <p:sp>
        <p:nvSpPr>
          <p:cNvPr id="86" name="圆角矩形 85"/>
          <p:cNvSpPr/>
          <p:nvPr/>
        </p:nvSpPr>
        <p:spPr>
          <a:xfrm>
            <a:off x="5549265" y="2152650"/>
            <a:ext cx="1096010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87" name="圆角矩形 86"/>
          <p:cNvSpPr/>
          <p:nvPr/>
        </p:nvSpPr>
        <p:spPr>
          <a:xfrm>
            <a:off x="6878320" y="2152650"/>
            <a:ext cx="1106805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计算库</a:t>
            </a:r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8218170" y="2152650"/>
            <a:ext cx="880745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cxnSp>
        <p:nvCxnSpPr>
          <p:cNvPr id="89" name="直接连接符 88"/>
          <p:cNvCxnSpPr/>
          <p:nvPr/>
        </p:nvCxnSpPr>
        <p:spPr>
          <a:xfrm>
            <a:off x="4079875" y="1961515"/>
            <a:ext cx="5251450" cy="27305"/>
          </a:xfrm>
          <a:prstGeom prst="line">
            <a:avLst/>
          </a:prstGeom>
          <a:ln w="28575" cmpd="sng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4130040" y="1043305"/>
            <a:ext cx="5096510" cy="815975"/>
          </a:xfrm>
          <a:prstGeom prst="round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135370" y="1445260"/>
            <a:ext cx="1141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应用程序</a:t>
            </a:r>
            <a:endParaRPr lang="zh-CN" altLang="en-US"/>
          </a:p>
        </p:txBody>
      </p:sp>
      <p:sp>
        <p:nvSpPr>
          <p:cNvPr id="92" name="圆角矩形 91"/>
          <p:cNvSpPr/>
          <p:nvPr/>
        </p:nvSpPr>
        <p:spPr>
          <a:xfrm>
            <a:off x="4227195" y="1083310"/>
            <a:ext cx="1042670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编辑</a:t>
            </a:r>
            <a:r>
              <a:rPr lang="zh-CN" altLang="en-US"/>
              <a:t>器</a:t>
            </a:r>
            <a:endParaRPr lang="zh-CN" altLang="en-US"/>
          </a:p>
        </p:txBody>
      </p:sp>
      <p:sp>
        <p:nvSpPr>
          <p:cNvPr id="93" name="圆角矩形 92"/>
          <p:cNvSpPr/>
          <p:nvPr/>
        </p:nvSpPr>
        <p:spPr>
          <a:xfrm>
            <a:off x="5502910" y="1083310"/>
            <a:ext cx="1096010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浏览器</a:t>
            </a:r>
            <a:endParaRPr lang="zh-CN" altLang="en-US"/>
          </a:p>
        </p:txBody>
      </p:sp>
      <p:sp>
        <p:nvSpPr>
          <p:cNvPr id="94" name="圆角矩形 93"/>
          <p:cNvSpPr/>
          <p:nvPr/>
        </p:nvSpPr>
        <p:spPr>
          <a:xfrm>
            <a:off x="6831965" y="1083310"/>
            <a:ext cx="1106805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邮箱</a:t>
            </a:r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8171815" y="1083310"/>
            <a:ext cx="880745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96" name="文本框 95"/>
          <p:cNvSpPr txBox="1"/>
          <p:nvPr/>
        </p:nvSpPr>
        <p:spPr>
          <a:xfrm>
            <a:off x="2950845" y="180340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计算机系统</a:t>
            </a:r>
            <a:r>
              <a:rPr lang="zh-CN" sz="2000" b="1">
                <a:solidFill>
                  <a:srgbClr val="9C0B15"/>
                </a:solidFill>
              </a:rPr>
              <a:t>：</a:t>
            </a:r>
            <a:r>
              <a:rPr lang="zh-CN" altLang="en-US" sz="2000" b="1">
                <a:solidFill>
                  <a:srgbClr val="9C0B15"/>
                </a:solidFill>
              </a:rPr>
              <a:t>硬件</a:t>
            </a:r>
            <a:r>
              <a:rPr lang="en-US" altLang="zh-CN" sz="2000" b="1">
                <a:solidFill>
                  <a:srgbClr val="9C0B15"/>
                </a:solidFill>
              </a:rPr>
              <a:t>+</a:t>
            </a:r>
            <a:r>
              <a:rPr lang="zh-CN" altLang="en-US" sz="2000" b="1">
                <a:solidFill>
                  <a:srgbClr val="9C0B15"/>
                </a:solidFill>
              </a:rPr>
              <a:t>软件</a:t>
            </a:r>
            <a:endParaRPr lang="zh-CN" altLang="en-US" sz="2000"/>
          </a:p>
        </p:txBody>
      </p:sp>
      <p:sp>
        <p:nvSpPr>
          <p:cNvPr id="97" name="圆角矩形 96"/>
          <p:cNvSpPr/>
          <p:nvPr/>
        </p:nvSpPr>
        <p:spPr>
          <a:xfrm>
            <a:off x="3642995" y="5219065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微机</a:t>
            </a:r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3642995" y="3397885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系统软件</a:t>
            </a:r>
            <a:endParaRPr lang="zh-CN" altLang="en-US"/>
          </a:p>
        </p:txBody>
      </p:sp>
      <p:sp>
        <p:nvSpPr>
          <p:cNvPr id="99" name="圆角矩形 98"/>
          <p:cNvSpPr/>
          <p:nvPr/>
        </p:nvSpPr>
        <p:spPr>
          <a:xfrm>
            <a:off x="3642995" y="1435735"/>
            <a:ext cx="397510" cy="107823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用户软件</a:t>
            </a:r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3114675" y="3397885"/>
            <a:ext cx="397510" cy="289877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微机</a:t>
            </a:r>
            <a:endParaRPr lang="zh-CN" altLang="en-US"/>
          </a:p>
          <a:p>
            <a:pPr algn="ctr"/>
            <a:r>
              <a:rPr lang="zh-CN" altLang="en-US"/>
              <a:t>系统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54000" y="141605"/>
            <a:ext cx="927862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处理器的性能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/>
            <a:endParaRPr lang="zh-CN" altLang="en-US" sz="2000" b="1">
              <a:solidFill>
                <a:srgbClr val="9C0B15"/>
              </a:solidFill>
            </a:endParaRPr>
          </a:p>
          <a:p>
            <a:r>
              <a:rPr lang="zh-CN" altLang="en-US" sz="2000" b="1">
                <a:solidFill>
                  <a:srgbClr val="9C0B15"/>
                </a:solidFill>
              </a:rPr>
              <a:t>晶体管数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微处理器含有的晶体管的数量，越多越好</a:t>
            </a:r>
            <a:r>
              <a:rPr lang="zh-CN" altLang="en-US" sz="2000">
                <a:sym typeface="+mn-ea"/>
              </a:rPr>
              <a:t>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同时，越多越热。</a:t>
            </a:r>
            <a:endParaRPr lang="zh-CN" altLang="en-US" sz="2000"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  <a:sym typeface="+mn-ea"/>
              </a:rPr>
              <a:t>制程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微处理器的制造工艺，一般以线路线宽表示，越小越好。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  <a:sym typeface="+mn-ea"/>
              </a:rPr>
              <a:t>主频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微处理器的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主时钟</a:t>
            </a:r>
            <a:r>
              <a:rPr lang="zh-CN" altLang="en-US" sz="2000">
                <a:sym typeface="+mn-ea"/>
              </a:rPr>
              <a:t>频率，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同架构</a:t>
            </a:r>
            <a:r>
              <a:rPr lang="zh-CN" altLang="en-US" sz="2000">
                <a:sym typeface="+mn-ea"/>
              </a:rPr>
              <a:t>越高越好。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同时，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越高越热。</a:t>
            </a:r>
            <a:endParaRPr lang="zh-CN" altLang="en-US" sz="2000"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  <a:sym typeface="+mn-ea"/>
              </a:rPr>
              <a:t>IPC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微处理器每时钟周期执行的指令数，</a:t>
            </a:r>
            <a:r>
              <a:rPr lang="zh-CN" altLang="en-US" sz="2000">
                <a:sym typeface="+mn-ea"/>
              </a:rPr>
              <a:t>对于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同指令集的处理器</a:t>
            </a:r>
            <a:r>
              <a:rPr lang="zh-CN" altLang="en-US" sz="2000">
                <a:sym typeface="+mn-ea"/>
              </a:rPr>
              <a:t>，</a:t>
            </a:r>
            <a:endParaRPr lang="zh-CN" altLang="en-US" sz="2000">
              <a:sym typeface="+mn-ea"/>
            </a:endParaRPr>
          </a:p>
          <a:p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越多越好，与任务集</a:t>
            </a:r>
            <a:r>
              <a:rPr lang="zh-CN" altLang="en-US" sz="2000">
                <a:sym typeface="+mn-ea"/>
              </a:rPr>
              <a:t>也有关。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  <a:sym typeface="+mn-ea"/>
              </a:rPr>
              <a:t>MIPS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每秒执行百万指令数，对于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指令集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的处理器</a:t>
            </a:r>
            <a:r>
              <a:rPr lang="zh-CN" altLang="en-US" sz="2000">
                <a:sym typeface="+mn-ea"/>
              </a:rPr>
              <a:t>，越高越好。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主频（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MHz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✖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 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IPC 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＝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 MIPS</a:t>
            </a:r>
            <a:endParaRPr lang="en-US" altLang="zh-CN" sz="2000">
              <a:solidFill>
                <a:srgbClr val="9C0B15"/>
              </a:solidFill>
              <a:sym typeface="+mn-ea"/>
            </a:endParaRPr>
          </a:p>
          <a:p>
            <a:endParaRPr lang="en-US" altLang="zh-CN" sz="2000"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  <a:sym typeface="+mn-ea"/>
              </a:rPr>
              <a:t>基准测试分数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微处理器执行某些任务集测试时的成绩。一般而言越高越好。可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用来横向对比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不同指令集或架构的处理器</a:t>
            </a:r>
            <a:r>
              <a:rPr lang="zh-CN" altLang="en-US" sz="2000">
                <a:sym typeface="+mn-ea"/>
              </a:rPr>
              <a:t>。（</a:t>
            </a:r>
            <a:r>
              <a:rPr lang="zh-CN" altLang="en-US" sz="2000">
                <a:sym typeface="+mn-ea"/>
              </a:rPr>
              <a:t>娱乐大师）</a:t>
            </a:r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计算体验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≠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基准测试分数</a:t>
            </a:r>
            <a:endParaRPr lang="en-US" altLang="zh-CN" sz="2000">
              <a:sym typeface="+mn-ea"/>
            </a:endParaRPr>
          </a:p>
          <a:p>
            <a:endParaRPr lang="en-US" altLang="zh-CN" sz="2000"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  <a:sym typeface="+mn-ea"/>
              </a:rPr>
              <a:t>字长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微处理器大多数运算指令所能一次处理的数据长度，</a:t>
            </a:r>
            <a:r>
              <a:rPr lang="zh-CN" altLang="en-US" sz="2000">
                <a:sym typeface="+mn-ea"/>
              </a:rPr>
              <a:t>越长越好。</a:t>
            </a:r>
            <a:endParaRPr lang="zh-CN" altLang="en-US" sz="2000"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  <a:sym typeface="+mn-ea"/>
              </a:rPr>
              <a:t>寻址空间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微处理器架构允许访问的存储器容量，</a:t>
            </a:r>
            <a:r>
              <a:rPr lang="zh-CN" altLang="en-US" sz="2000">
                <a:sym typeface="+mn-ea"/>
              </a:rPr>
              <a:t>越大越好。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  <a:sym typeface="+mn-ea"/>
              </a:rPr>
              <a:t>价格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性能越好的一般越贵。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但越贵的性能就越好吗？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计算性价比。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0675" y="364490"/>
            <a:ext cx="4363085" cy="62998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54000" y="669290"/>
            <a:ext cx="5833745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9C0B15"/>
                </a:solidFill>
              </a:rPr>
              <a:t>数据总线宽度</a:t>
            </a:r>
            <a:endParaRPr lang="zh-CN" altLang="en-US" sz="2000" b="1">
              <a:solidFill>
                <a:srgbClr val="9C0B15"/>
              </a:solidFill>
            </a:endParaRPr>
          </a:p>
          <a:p>
            <a:r>
              <a:rPr lang="zh-CN" altLang="en-US" sz="2000">
                <a:sym typeface="+mn-ea"/>
              </a:rPr>
              <a:t>芯片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数据传送</a:t>
            </a:r>
            <a:r>
              <a:rPr lang="zh-CN" altLang="en-US" sz="2000">
                <a:sym typeface="+mn-ea"/>
              </a:rPr>
              <a:t>的宽度。就是指处理器位数。</a:t>
            </a:r>
            <a:endParaRPr lang="zh-CN" altLang="en-US" sz="2000">
              <a:sym typeface="+mn-ea"/>
            </a:endParaRPr>
          </a:p>
          <a:p>
            <a:endParaRPr lang="zh-CN" altLang="en-US" sz="2000">
              <a:ea typeface="等线" panose="02010600030101010101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外部数据总线宽度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芯片外部数据传送的宽度。可以比内部数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据总线宽度窄。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ea typeface="等线" panose="02010600030101010101" charset="-122"/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</a:rPr>
              <a:t>地址总线宽度</a:t>
            </a:r>
            <a:r>
              <a:rPr lang="en-US" altLang="zh-CN" sz="2000"/>
              <a:t>		</a:t>
            </a:r>
            <a:endParaRPr lang="en-US" altLang="zh-CN" sz="2000"/>
          </a:p>
          <a:p>
            <a:r>
              <a:rPr lang="zh-CN" altLang="en-US" sz="2000"/>
              <a:t>芯片</a:t>
            </a:r>
            <a:r>
              <a:rPr lang="zh-CN" altLang="en-US" sz="2000">
                <a:solidFill>
                  <a:srgbClr val="9C0B15"/>
                </a:solidFill>
              </a:rPr>
              <a:t>地址传送</a:t>
            </a:r>
            <a:r>
              <a:rPr lang="zh-CN" altLang="en-US" sz="2000"/>
              <a:t>的宽度，用以指出需要访问的存储器位置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  <a:sym typeface="+mn-ea"/>
              </a:rPr>
              <a:t>外部地址总线宽度</a:t>
            </a:r>
            <a:r>
              <a:rPr lang="en-US" altLang="zh-CN" sz="2000">
                <a:sym typeface="+mn-ea"/>
              </a:rPr>
              <a:t>	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芯片外部地址传送的宽度。可以比内部地址总线窄。</a:t>
            </a:r>
            <a:r>
              <a:rPr lang="en-US" altLang="zh-CN" sz="2000">
                <a:sym typeface="+mn-ea"/>
              </a:rPr>
              <a:t>2</a:t>
            </a:r>
            <a:r>
              <a:rPr lang="en-US" altLang="zh-CN" sz="2000" baseline="30000">
                <a:sym typeface="+mn-ea"/>
              </a:rPr>
              <a:t>N</a:t>
            </a:r>
            <a:r>
              <a:rPr lang="zh-CN" altLang="en-US" sz="2000">
                <a:sym typeface="+mn-ea"/>
              </a:rPr>
              <a:t>个外部存储器单元需要</a:t>
            </a:r>
            <a:r>
              <a:rPr lang="en-US" altLang="zh-CN" sz="2000">
                <a:sym typeface="+mn-ea"/>
              </a:rPr>
              <a:t>N</a:t>
            </a:r>
            <a:r>
              <a:rPr lang="zh-CN" altLang="en-US" sz="2000">
                <a:sym typeface="+mn-ea"/>
              </a:rPr>
              <a:t>条外部数据总线。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 b="1">
                <a:solidFill>
                  <a:srgbClr val="9C0B15"/>
                </a:solidFill>
                <a:sym typeface="+mn-ea"/>
              </a:rPr>
              <a:t>控制总线</a:t>
            </a:r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  <a:p>
            <a:r>
              <a:rPr lang="zh-CN" altLang="en-US" sz="2000">
                <a:sym typeface="+mn-ea"/>
              </a:rPr>
              <a:t>负责发送命令控制传输。</a:t>
            </a:r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  <a:p>
            <a:r>
              <a:rPr lang="zh-CN" altLang="en-US" sz="2000">
                <a:sym typeface="+mn-ea"/>
              </a:rPr>
              <a:t>部分总线的数据</a:t>
            </a:r>
            <a:r>
              <a:rPr lang="en-US" altLang="zh-CN" sz="2000">
                <a:sym typeface="+mn-ea"/>
              </a:rPr>
              <a:t>/</a:t>
            </a:r>
            <a:r>
              <a:rPr lang="zh-CN" altLang="en-US" sz="2000">
                <a:sym typeface="+mn-ea"/>
              </a:rPr>
              <a:t>地址</a:t>
            </a:r>
            <a:r>
              <a:rPr lang="en-US" altLang="zh-CN" sz="2000">
                <a:sym typeface="+mn-ea"/>
              </a:rPr>
              <a:t>/</a:t>
            </a:r>
            <a:r>
              <a:rPr lang="zh-CN" altLang="en-US" sz="2000">
                <a:sym typeface="+mn-ea"/>
              </a:rPr>
              <a:t>控制引脚</a:t>
            </a:r>
            <a:r>
              <a:rPr lang="zh-CN" altLang="en-US" sz="2000">
                <a:sym typeface="+mn-ea"/>
              </a:rPr>
              <a:t>可能是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复用</a:t>
            </a:r>
            <a:r>
              <a:rPr lang="zh-CN" altLang="en-US" sz="2000">
                <a:sym typeface="+mn-ea"/>
              </a:rPr>
              <a:t>的。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50845" y="180340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处理器</a:t>
            </a:r>
            <a:r>
              <a:rPr lang="zh-CN" altLang="en-US" sz="2000" b="1">
                <a:solidFill>
                  <a:srgbClr val="9C0B15"/>
                </a:solidFill>
              </a:rPr>
              <a:t>与总线</a:t>
            </a:r>
            <a:endParaRPr lang="zh-CN" altLang="en-US" sz="2000"/>
          </a:p>
        </p:txBody>
      </p:sp>
      <p:sp>
        <p:nvSpPr>
          <p:cNvPr id="6" name="右箭头标注 5"/>
          <p:cNvSpPr/>
          <p:nvPr/>
        </p:nvSpPr>
        <p:spPr>
          <a:xfrm>
            <a:off x="5147945" y="777875"/>
            <a:ext cx="1207135" cy="914400"/>
          </a:xfrm>
          <a:prstGeom prst="rightArrowCallou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通用寄存器</a:t>
            </a:r>
            <a:endParaRPr lang="zh-CN" altLang="en-US"/>
          </a:p>
        </p:txBody>
      </p:sp>
      <p:sp>
        <p:nvSpPr>
          <p:cNvPr id="7" name="右箭头标注 6"/>
          <p:cNvSpPr/>
          <p:nvPr/>
        </p:nvSpPr>
        <p:spPr>
          <a:xfrm flipH="1">
            <a:off x="8581390" y="777875"/>
            <a:ext cx="995045" cy="914400"/>
          </a:xfrm>
          <a:prstGeom prst="rightArrowCallou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段寄存器</a:t>
            </a:r>
            <a:endParaRPr lang="zh-CN" altLang="en-US"/>
          </a:p>
        </p:txBody>
      </p:sp>
      <p:sp>
        <p:nvSpPr>
          <p:cNvPr id="9" name="右箭头标注 8"/>
          <p:cNvSpPr/>
          <p:nvPr/>
        </p:nvSpPr>
        <p:spPr>
          <a:xfrm>
            <a:off x="4290060" y="5111115"/>
            <a:ext cx="1207135" cy="914400"/>
          </a:xfrm>
          <a:prstGeom prst="rightArrowCallou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控制逻辑</a:t>
            </a:r>
            <a:endParaRPr lang="zh-CN" altLang="en-US"/>
          </a:p>
        </p:txBody>
      </p:sp>
      <p:sp>
        <p:nvSpPr>
          <p:cNvPr id="15" name="右箭头标注 14"/>
          <p:cNvSpPr/>
          <p:nvPr/>
        </p:nvSpPr>
        <p:spPr>
          <a:xfrm>
            <a:off x="6146800" y="4041775"/>
            <a:ext cx="1207135" cy="914400"/>
          </a:xfrm>
          <a:prstGeom prst="rightArrowCallou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内部总线</a:t>
            </a:r>
            <a:endParaRPr lang="zh-CN" altLang="en-US"/>
          </a:p>
        </p:txBody>
      </p:sp>
      <p:sp>
        <p:nvSpPr>
          <p:cNvPr id="17" name="右箭头标注 16"/>
          <p:cNvSpPr/>
          <p:nvPr/>
        </p:nvSpPr>
        <p:spPr>
          <a:xfrm>
            <a:off x="7044690" y="2886075"/>
            <a:ext cx="1536065" cy="914400"/>
          </a:xfrm>
          <a:prstGeom prst="rightArrowCallout">
            <a:avLst>
              <a:gd name="adj1" fmla="val 27777"/>
              <a:gd name="adj2" fmla="val 25000"/>
              <a:gd name="adj3" fmla="val 25000"/>
              <a:gd name="adj4" fmla="val 45638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外部总线</a:t>
            </a:r>
            <a:endParaRPr lang="zh-CN" altLang="en-US"/>
          </a:p>
        </p:txBody>
      </p:sp>
      <p:sp>
        <p:nvSpPr>
          <p:cNvPr id="25" name="右箭头标注 24"/>
          <p:cNvSpPr/>
          <p:nvPr/>
        </p:nvSpPr>
        <p:spPr>
          <a:xfrm flipH="1">
            <a:off x="8581390" y="4041775"/>
            <a:ext cx="995045" cy="914400"/>
          </a:xfrm>
          <a:prstGeom prst="rightArrowCallou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取指</a:t>
            </a:r>
            <a:endParaRPr lang="zh-CN" altLang="en-US"/>
          </a:p>
        </p:txBody>
      </p:sp>
      <p:sp>
        <p:nvSpPr>
          <p:cNvPr id="26" name="右箭头标注 25"/>
          <p:cNvSpPr/>
          <p:nvPr/>
        </p:nvSpPr>
        <p:spPr>
          <a:xfrm>
            <a:off x="5147945" y="1971675"/>
            <a:ext cx="1207135" cy="914400"/>
          </a:xfrm>
          <a:prstGeom prst="rightArrowCallou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算术逻辑部件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68300" y="1560830"/>
            <a:ext cx="861377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取指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从存储器中读取下一条要执行的指令。</a:t>
            </a:r>
            <a:endParaRPr lang="zh-CN" altLang="en-US" sz="2000"/>
          </a:p>
          <a:p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例如：炒红烧肉。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译码</a:t>
            </a:r>
            <a:r>
              <a:rPr lang="zh-CN" altLang="en-US" sz="2000">
                <a:sym typeface="+mn-ea"/>
              </a:rPr>
              <a:t>	将取回的指令解析成芯片内部执行部件可以直接操作的内容。</a:t>
            </a:r>
            <a:endParaRPr lang="zh-CN" altLang="en-US" sz="20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例如：炒</a:t>
            </a:r>
            <a:r>
              <a:rPr lang="en-US" altLang="zh-CN" sz="2000">
                <a:sym typeface="+mn-ea"/>
              </a:rPr>
              <a:t> = </a:t>
            </a:r>
            <a:r>
              <a:rPr lang="zh-CN" altLang="en-US" sz="2000">
                <a:sym typeface="+mn-ea"/>
              </a:rPr>
              <a:t>准备</a:t>
            </a:r>
            <a:r>
              <a:rPr lang="zh-CN" altLang="en-US" sz="2000">
                <a:sym typeface="+mn-ea"/>
              </a:rPr>
              <a:t>调料、准备开火、准备倒油，红烧肉</a:t>
            </a:r>
            <a:r>
              <a:rPr lang="en-US" altLang="zh-CN" sz="2000">
                <a:sym typeface="+mn-ea"/>
              </a:rPr>
              <a:t> = </a:t>
            </a:r>
            <a:r>
              <a:rPr lang="zh-CN" altLang="en-US" sz="2000">
                <a:sym typeface="+mn-ea"/>
              </a:rPr>
              <a:t>准备取肉</a:t>
            </a:r>
            <a:endParaRPr lang="zh-CN" altLang="en-US" sz="2000">
              <a:sym typeface="+mn-ea"/>
            </a:endParaRPr>
          </a:p>
          <a:p>
            <a:pPr marL="0" lvl="2"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2"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执行</a:t>
            </a:r>
            <a:r>
              <a:rPr lang="zh-CN" altLang="en-US" sz="2000">
                <a:sym typeface="+mn-ea"/>
              </a:rPr>
              <a:t>	执行部件执行指令。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例如：实际炒制过程，加油加调料加肉。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回写</a:t>
            </a:r>
            <a:r>
              <a:rPr lang="zh-CN" altLang="en-US" sz="2000">
                <a:sym typeface="+mn-ea"/>
              </a:rPr>
              <a:t>	将指令执行的结果写回到寄存器组中。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例如：将炒好的肉倒入盘中。</a:t>
            </a:r>
            <a:endParaRPr lang="zh-CN" altLang="en-US" sz="2000"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计算机组成摘要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</a:t>
                      </a:r>
                      <a:r>
                        <a:rPr lang="en-US" altLang="zh-CN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8086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简介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为什么8086？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硬件与软件</a:t>
                      </a:r>
                      <a:endParaRPr lang="en-US" altLang="zh-CN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二、8086系统</a:t>
                      </a:r>
                      <a:endParaRPr lang="en-US" altLang="zh-CN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2.1 8086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通用寄存器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2.2 8086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段寄存器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BIOS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与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DOS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三、</a:t>
                      </a: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x86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3.1 x86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发展历史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3.2 保护模式与分页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长模式及其它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2022.09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50845" y="180340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CPU</a:t>
            </a:r>
            <a:r>
              <a:rPr lang="zh-CN" altLang="en-US" sz="2000" b="1">
                <a:solidFill>
                  <a:srgbClr val="9C0B15"/>
                </a:solidFill>
              </a:rPr>
              <a:t>流水线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1073785" y="676910"/>
            <a:ext cx="1042670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取指</a:t>
            </a:r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126740" y="676910"/>
            <a:ext cx="1042670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译码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179695" y="676910"/>
            <a:ext cx="1042670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执行</a:t>
            </a:r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7232650" y="676910"/>
            <a:ext cx="1042670" cy="3619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回写</a:t>
            </a: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117090" y="615315"/>
            <a:ext cx="1009650" cy="485775"/>
          </a:xfrm>
          <a:prstGeom prst="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4170045" y="615315"/>
            <a:ext cx="1009650" cy="485775"/>
          </a:xfrm>
          <a:prstGeom prst="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/>
        </p:nvSpPr>
        <p:spPr>
          <a:xfrm>
            <a:off x="6222365" y="615315"/>
            <a:ext cx="1009650" cy="485775"/>
          </a:xfrm>
          <a:prstGeom prst="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5" name="HS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65885" y="1800225"/>
            <a:ext cx="6858000" cy="3219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0.3|0.8|0.7|0.7|1.2|1.3"/>
</p:tagLst>
</file>

<file path=ppt/tags/tag1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170*2470*460*460"/>
</p:tagLst>
</file>

<file path=ppt/tags/tag11.xml><?xml version="1.0" encoding="utf-8"?>
<p:tagLst xmlns:p="http://schemas.openxmlformats.org/presentationml/2006/main">
  <p:tag name="TIMING" val="|0.6|0.8|1.2|0.9|0.6|1.1|0.7|0.6|0.8|0.4|1"/>
</p:tagLst>
</file>

<file path=ppt/tags/tag1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3.xml><?xml version="1.0" encoding="utf-8"?>
<p:tagLst xmlns:p="http://schemas.openxmlformats.org/presentationml/2006/main">
  <p:tag name="TIMING" val="|0.6|0.8|1.2|0.9|0.6|1.1|0.7|0.6|0.8|0.4|1"/>
</p:tagLst>
</file>

<file path=ppt/tags/tag1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5.xml><?xml version="1.0" encoding="utf-8"?>
<p:tagLst xmlns:p="http://schemas.openxmlformats.org/presentationml/2006/main">
  <p:tag name="TIMING" val="|0.6|0.8|1.2|0.9|0.6|1.1|0.7|0.6|0.8|0.4|1"/>
</p:tagLst>
</file>

<file path=ppt/tags/tag1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7.xml><?xml version="1.0" encoding="utf-8"?>
<p:tagLst xmlns:p="http://schemas.openxmlformats.org/presentationml/2006/main">
  <p:tag name="TIMING" val="|0.6|0.8|1.2|0.9|0.6|1.1|0.7|0.6|0.8|0.4|1"/>
</p:tagLst>
</file>

<file path=ppt/tags/tag1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170*2305*460*460"/>
</p:tagLst>
</file>

<file path=ppt/tags/tag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0.xml><?xml version="1.0" encoding="utf-8"?>
<p:tagLst xmlns:p="http://schemas.openxmlformats.org/presentationml/2006/main">
  <p:tag name="TIMING" val="|0.6|0.8|1.2|0.9|0.6|1.1|0.7|0.6|0.8|0.4|1"/>
</p:tagLst>
</file>

<file path=ppt/tags/tag2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2.xml><?xml version="1.0" encoding="utf-8"?>
<p:tagLst xmlns:p="http://schemas.openxmlformats.org/presentationml/2006/main">
  <p:tag name="TIMING" val="|0.6|0.8|1.2|0.9|0.6|1.1|0.7|0.6|0.8|0.4|1"/>
</p:tagLst>
</file>

<file path=ppt/tags/tag2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4.xml><?xml version="1.0" encoding="utf-8"?>
<p:tagLst xmlns:p="http://schemas.openxmlformats.org/presentationml/2006/main">
  <p:tag name="KSO_WM_UNIT_TABLE_BEAUTIFY" val="smartTable{0d5ecfe4-3400-4740-87cf-b4af81cb0847}"/>
  <p:tag name="TABLE_ENDDRAG_ORIGIN_RECT" val="730*147"/>
  <p:tag name="TABLE_ENDDRAG_RECT" val="27*23*730*147"/>
</p:tagLst>
</file>

<file path=ppt/tags/tag25.xml><?xml version="1.0" encoding="utf-8"?>
<p:tagLst xmlns:p="http://schemas.openxmlformats.org/presentationml/2006/main">
  <p:tag name="TIMING" val="|0.6|0.8|1.2|0.9|0.6|1.1|0.7|0.6|0.8|0.4|1"/>
</p:tagLst>
</file>

<file path=ppt/tags/tag2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7.xml><?xml version="1.0" encoding="utf-8"?>
<p:tagLst xmlns:p="http://schemas.openxmlformats.org/presentationml/2006/main">
  <p:tag name="TIMING" val="|0.6|0.8|1.2|0.9|0.6|1.1|0.7|0.6|0.8|0.4|1"/>
</p:tagLst>
</file>

<file path=ppt/tags/tag2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9.xml><?xml version="1.0" encoding="utf-8"?>
<p:tagLst xmlns:p="http://schemas.openxmlformats.org/presentationml/2006/main">
  <p:tag name="TIMING" val="|0.6|0.8|1.2|0.9|0.6|1.1|0.7|0.6|0.8|0.4|1"/>
</p:tagLst>
</file>

<file path=ppt/tags/tag3.xml><?xml version="1.0" encoding="utf-8"?>
<p:tagLst xmlns:p="http://schemas.openxmlformats.org/presentationml/2006/main">
  <p:tag name="TIMING" val="|0.6|0.8|1.2|0.9|0.6|1.1|0.7|0.6|0.8|0.4|1"/>
</p:tagLst>
</file>

<file path=ppt/tags/tag3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1.xml><?xml version="1.0" encoding="utf-8"?>
<p:tagLst xmlns:p="http://schemas.openxmlformats.org/presentationml/2006/main">
  <p:tag name="TIMING" val="|0.6|0.8|1.2|0.9|0.6|1.1|0.7|0.6|0.8|0.4|1"/>
</p:tagLst>
</file>

<file path=ppt/tags/tag3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3.xml><?xml version="1.0" encoding="utf-8"?>
<p:tagLst xmlns:p="http://schemas.openxmlformats.org/presentationml/2006/main">
  <p:tag name="TIMING" val="|0.6|0.8|1.2|0.9|0.6|1.1|0.7|0.6|0.8|0.4|1"/>
</p:tagLst>
</file>

<file path=ppt/tags/tag3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5.xml><?xml version="1.0" encoding="utf-8"?>
<p:tagLst xmlns:p="http://schemas.openxmlformats.org/presentationml/2006/main">
  <p:tag name="KSO_WM_UNIT_TABLE_BEAUTIFY" val="smartTable{0d5ecfe4-3400-4740-87cf-b4af81cb0847}"/>
  <p:tag name="TABLE_ENDDRAG_ORIGIN_RECT" val="730*147"/>
  <p:tag name="TABLE_ENDDRAG_RECT" val="27*23*730*147"/>
</p:tagLst>
</file>

<file path=ppt/tags/tag36.xml><?xml version="1.0" encoding="utf-8"?>
<p:tagLst xmlns:p="http://schemas.openxmlformats.org/presentationml/2006/main">
  <p:tag name="KSO_WM_UNIT_TABLE_BEAUTIFY" val="smartTable{6a676cfb-226a-4070-a475-feaad4c0e00f}"/>
  <p:tag name="TABLE_ENDDRAG_ORIGIN_RECT" val="730*253"/>
  <p:tag name="TABLE_ENDDRAG_RECT" val="21*248*730*253"/>
</p:tagLst>
</file>

<file path=ppt/tags/tag37.xml><?xml version="1.0" encoding="utf-8"?>
<p:tagLst xmlns:p="http://schemas.openxmlformats.org/presentationml/2006/main">
  <p:tag name="TIMING" val="|0.6|0.8|1.2|0.9|0.6|1.1|0.7|0.6|0.8|0.4|1"/>
</p:tagLst>
</file>

<file path=ppt/tags/tag3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9.xml><?xml version="1.0" encoding="utf-8"?>
<p:tagLst xmlns:p="http://schemas.openxmlformats.org/presentationml/2006/main">
  <p:tag name="TIMING" val="|0.6|0.8|1.2|0.9|0.6|1.1|0.7|0.6|0.8|0.4|1"/>
</p:tagLst>
</file>

<file path=ppt/tags/tag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1.xml><?xml version="1.0" encoding="utf-8"?>
<p:tagLst xmlns:p="http://schemas.openxmlformats.org/presentationml/2006/main">
  <p:tag name="KSO_WM_UNIT_TABLE_BEAUTIFY" val="smartTable{0d5ecfe4-3400-4740-87cf-b4af81cb0847}"/>
  <p:tag name="TABLE_ENDDRAG_ORIGIN_RECT" val="730*147"/>
  <p:tag name="TABLE_ENDDRAG_RECT" val="27*23*730*147"/>
</p:tagLst>
</file>

<file path=ppt/tags/tag42.xml><?xml version="1.0" encoding="utf-8"?>
<p:tagLst xmlns:p="http://schemas.openxmlformats.org/presentationml/2006/main">
  <p:tag name="TIMING" val="|0.6|0.8|1.2|0.9|0.6|1.1|0.7|0.6|0.8|0.4|1"/>
</p:tagLst>
</file>

<file path=ppt/tags/tag43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44.xml><?xml version="1.0" encoding="utf-8"?>
<p:tagLst xmlns:p="http://schemas.openxmlformats.org/presentationml/2006/main">
  <p:tag name="KSO_WM_UNIT_TABLE_BEAUTIFY" val="smartTable{0d5ecfe4-3400-4740-87cf-b4af81cb0847}"/>
  <p:tag name="TABLE_ENDDRAG_ORIGIN_RECT" val="730*147"/>
  <p:tag name="TABLE_ENDDRAG_RECT" val="27*23*730*147"/>
</p:tagLst>
</file>

<file path=ppt/tags/tag45.xml><?xml version="1.0" encoding="utf-8"?>
<p:tagLst xmlns:p="http://schemas.openxmlformats.org/presentationml/2006/main">
  <p:tag name="TIMING" val="|0.6|0.8|1.2|0.9|0.6|1.1|0.7|0.6|0.8|0.4|1"/>
</p:tagLst>
</file>

<file path=ppt/tags/tag46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47.xml><?xml version="1.0" encoding="utf-8"?>
<p:tagLst xmlns:p="http://schemas.openxmlformats.org/presentationml/2006/main">
  <p:tag name="KSO_WM_UNIT_TABLE_BEAUTIFY" val="smartTable{0d5ecfe4-3400-4740-87cf-b4af81cb0847}"/>
  <p:tag name="TABLE_ENDDRAG_ORIGIN_RECT" val="730*147"/>
  <p:tag name="TABLE_ENDDRAG_RECT" val="27*23*730*147"/>
</p:tagLst>
</file>

<file path=ppt/tags/tag48.xml><?xml version="1.0" encoding="utf-8"?>
<p:tagLst xmlns:p="http://schemas.openxmlformats.org/presentationml/2006/main">
  <p:tag name="TIMING" val="|0.6|0.8|1.2|0.9|0.6|1.1|0.7|0.6|0.8|0.4|1"/>
</p:tagLst>
</file>

<file path=ppt/tags/tag49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5.xml><?xml version="1.0" encoding="utf-8"?>
<p:tagLst xmlns:p="http://schemas.openxmlformats.org/presentationml/2006/main">
  <p:tag name="TIMING" val="|0.6|0.8|1.2|0.9|0.6|1.1|0.7|0.6|0.8|0.4|1"/>
</p:tagLst>
</file>

<file path=ppt/tags/tag50.xml><?xml version="1.0" encoding="utf-8"?>
<p:tagLst xmlns:p="http://schemas.openxmlformats.org/presentationml/2006/main">
  <p:tag name="TIMING" val="|0.6|0.8|1.2|0.9|0.6|1.1|0.7|0.6|0.8|0.4|1"/>
</p:tagLst>
</file>

<file path=ppt/tags/tag51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52.xml><?xml version="1.0" encoding="utf-8"?>
<p:tagLst xmlns:p="http://schemas.openxmlformats.org/presentationml/2006/main">
  <p:tag name="TIMING" val="|0.6|0.8|1.2|0.9|0.6|1.1|0.7|0.6|0.8|0.4|1"/>
</p:tagLst>
</file>

<file path=ppt/tags/tag53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54.xml><?xml version="1.0" encoding="utf-8"?>
<p:tagLst xmlns:p="http://schemas.openxmlformats.org/presentationml/2006/main">
  <p:tag name="TIMING" val="|0.6|0.8|1.2|0.9|0.6|1.1|0.7|0.6|0.8|0.4|1"/>
</p:tagLst>
</file>

<file path=ppt/tags/tag55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56.xml><?xml version="1.0" encoding="utf-8"?>
<p:tagLst xmlns:p="http://schemas.openxmlformats.org/presentationml/2006/main">
  <p:tag name="TIMING" val="|0.6|0.8|1.2|0.9|0.6|1.1|0.7|0.6|0.8|0.4|1"/>
</p:tagLst>
</file>

<file path=ppt/tags/tag57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58.xml><?xml version="1.0" encoding="utf-8"?>
<p:tagLst xmlns:p="http://schemas.openxmlformats.org/presentationml/2006/main">
  <p:tag name="TIMING" val="|0.6|0.8|1.2|0.9|0.6|1.1|0.7|0.6|0.8|0.4|1"/>
</p:tagLst>
</file>

<file path=ppt/tags/tag59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0.xml><?xml version="1.0" encoding="utf-8"?>
<p:tagLst xmlns:p="http://schemas.openxmlformats.org/presentationml/2006/main">
  <p:tag name="TIMING" val="|0.6|0.8|1.2|0.9|0.6|1.1|0.7|0.6|0.8|0.4|1"/>
</p:tagLst>
</file>

<file path=ppt/tags/tag61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62.xml><?xml version="1.0" encoding="utf-8"?>
<p:tagLst xmlns:p="http://schemas.openxmlformats.org/presentationml/2006/main">
  <p:tag name="TIMING" val="|0.6|0.8|1.2|0.9|0.6|1.1|0.7|0.6|0.8|0.4|1"/>
</p:tagLst>
</file>

<file path=ppt/tags/tag63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64.xml><?xml version="1.0" encoding="utf-8"?>
<p:tagLst xmlns:p="http://schemas.openxmlformats.org/presentationml/2006/main">
  <p:tag name="TIMING" val="|0.6|0.8|1.2|0.9|0.6|1.1|0.7|0.6|0.8|0.4|1"/>
</p:tagLst>
</file>

<file path=ppt/tags/tag65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66.xml><?xml version="1.0" encoding="utf-8"?>
<p:tagLst xmlns:p="http://schemas.openxmlformats.org/presentationml/2006/main">
  <p:tag name="TIMING" val="|0.6|0.8|1.2|0.9|0.6|1.1|0.7|0.6|0.8|0.4|1"/>
</p:tagLst>
</file>

<file path=ppt/tags/tag67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68.xml><?xml version="1.0" encoding="utf-8"?>
<p:tagLst xmlns:p="http://schemas.openxmlformats.org/presentationml/2006/main">
  <p:tag name="TIMING" val="|0.6|0.8|1.2|0.9|0.6|1.1|0.7|0.6|0.8|0.4|1"/>
</p:tagLst>
</file>

<file path=ppt/tags/tag69.xml><?xml version="1.0" encoding="utf-8"?>
<p:tagLst xmlns:p="http://schemas.openxmlformats.org/presentationml/2006/main">
  <p:tag name="TABLE_ENDDRAG_ORIGIN_RECT" val="285*241"/>
  <p:tag name="TABLE_ENDDRAG_RECT" val="366*326*285*241"/>
</p:tagLst>
</file>

<file path=ppt/tags/tag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4770*2583*460*460"/>
</p:tagLst>
</file>

<file path=ppt/tags/tag70.xml><?xml version="1.0" encoding="utf-8"?>
<p:tagLst xmlns:p="http://schemas.openxmlformats.org/presentationml/2006/main">
  <p:tag name="TIMING" val="|0.6|0.8|1.2|0.9|0.6|1.1|0.7|0.6|0.8|0.4|1"/>
</p:tagLst>
</file>

<file path=ppt/tags/tag7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2.xml><?xml version="1.0" encoding="utf-8"?>
<p:tagLst xmlns:p="http://schemas.openxmlformats.org/presentationml/2006/main">
  <p:tag name="TIMING" val="|0.6|0.8|1.2|0.9|0.6|1.1|0.7|0.6|0.8|0.4|1"/>
</p:tagLst>
</file>

<file path=ppt/tags/tag73.xml><?xml version="1.0" encoding="utf-8"?>
<p:tagLst xmlns:p="http://schemas.openxmlformats.org/presentationml/2006/main">
  <p:tag name="COMMONDATA" val="eyJoZGlkIjoiMGIzNTk4MTE4NzE5MzFiZDNkNTYxZmQ3NzQ5NWU5NTMifQ=="/>
  <p:tag name="KSO_WPP_MARK_KEY" val="c62c3495-dcf4-4c52-aba4-367f4869defd"/>
</p:tagLst>
</file>

<file path=ppt/tags/tag8.xml><?xml version="1.0" encoding="utf-8"?>
<p:tagLst xmlns:p="http://schemas.openxmlformats.org/presentationml/2006/main">
  <p:tag name="TIMING" val="|0.6|0.8|1.2|0.9|0.6|1.1|0.7|0.6|0.8|0.4|1"/>
</p:tagLst>
</file>

<file path=ppt/tags/tag9.xml><?xml version="1.0" encoding="utf-8"?>
<p:tagLst xmlns:p="http://schemas.openxmlformats.org/presentationml/2006/main">
  <p:tag name="TABLE_ENDDRAG_ORIGIN_RECT" val="191*487"/>
  <p:tag name="TABLE_ENDDRAG_RECT" val="768*53*191*48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02F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12873</Words>
  <Application>WPS 演示</Application>
  <PresentationFormat>宽屏</PresentationFormat>
  <Paragraphs>2158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等线</vt:lpstr>
      <vt:lpstr>华文楷体</vt:lpstr>
      <vt:lpstr>思源黑体 CN Regular</vt:lpstr>
      <vt:lpstr>纤黑体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Think</dc:creator>
  <cp:lastModifiedBy>风暴鸟</cp:lastModifiedBy>
  <cp:revision>843</cp:revision>
  <dcterms:created xsi:type="dcterms:W3CDTF">2020-07-23T10:11:00Z</dcterms:created>
  <dcterms:modified xsi:type="dcterms:W3CDTF">2022-11-15T11:34:17Z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5A1EE12111F04212A09581045797DBEA</vt:lpwstr>
  </property>
</Properties>
</file>